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6" r:id="rId5"/>
    <p:sldId id="277" r:id="rId6"/>
    <p:sldId id="321" r:id="rId7"/>
    <p:sldId id="279" r:id="rId8"/>
    <p:sldId id="280" r:id="rId9"/>
    <p:sldId id="282" r:id="rId10"/>
    <p:sldId id="422" r:id="rId11"/>
    <p:sldId id="284" r:id="rId12"/>
    <p:sldId id="285" r:id="rId13"/>
    <p:sldId id="286" r:id="rId14"/>
    <p:sldId id="292" r:id="rId15"/>
    <p:sldId id="324" r:id="rId16"/>
    <p:sldId id="294" r:id="rId17"/>
    <p:sldId id="322" r:id="rId18"/>
    <p:sldId id="323" r:id="rId19"/>
    <p:sldId id="295" r:id="rId20"/>
    <p:sldId id="331" r:id="rId21"/>
    <p:sldId id="332" r:id="rId22"/>
    <p:sldId id="333" r:id="rId23"/>
    <p:sldId id="296" r:id="rId24"/>
    <p:sldId id="297" r:id="rId25"/>
    <p:sldId id="298" r:id="rId26"/>
    <p:sldId id="299" r:id="rId27"/>
    <p:sldId id="325" r:id="rId28"/>
    <p:sldId id="301" r:id="rId29"/>
    <p:sldId id="336" r:id="rId30"/>
    <p:sldId id="302" r:id="rId31"/>
    <p:sldId id="303" r:id="rId32"/>
    <p:sldId id="304" r:id="rId33"/>
    <p:sldId id="335" r:id="rId34"/>
    <p:sldId id="305" r:id="rId35"/>
    <p:sldId id="306" r:id="rId36"/>
    <p:sldId id="307" r:id="rId37"/>
    <p:sldId id="308" r:id="rId38"/>
    <p:sldId id="334" r:id="rId39"/>
    <p:sldId id="310" r:id="rId40"/>
    <p:sldId id="315" r:id="rId41"/>
    <p:sldId id="326" r:id="rId42"/>
    <p:sldId id="327" r:id="rId43"/>
    <p:sldId id="328" r:id="rId44"/>
    <p:sldId id="329" r:id="rId45"/>
    <p:sldId id="330" r:id="rId46"/>
    <p:sldId id="316" r:id="rId47"/>
    <p:sldId id="318" r:id="rId48"/>
    <p:sldId id="319" r:id="rId49"/>
  </p:sldIdLst>
  <p:sldSz cx="9144000" cy="6858000" type="screen4x3"/>
  <p:notesSz cx="6858000" cy="97345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8B"/>
    <a:srgbClr val="FF9656"/>
    <a:srgbClr val="FFFF66"/>
    <a:srgbClr val="00040C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89704" autoAdjust="0"/>
  </p:normalViewPr>
  <p:slideViewPr>
    <p:cSldViewPr showGuides="1">
      <p:cViewPr varScale="1">
        <p:scale>
          <a:sx n="94" d="100"/>
          <a:sy n="94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406" y="-96"/>
      </p:cViewPr>
      <p:guideLst>
        <p:guide orient="horz" pos="30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01CFA-2AE4-4017-9F0B-2F74D8FEE42F}" type="doc">
      <dgm:prSet loTypeId="urn:microsoft.com/office/officeart/2005/8/layout/target1" loCatId="relationship" qsTypeId="urn:microsoft.com/office/officeart/2005/8/quickstyle/simple1" qsCatId="simple" csTypeId="urn:microsoft.com/office/officeart/2005/8/colors/accent1_5" csCatId="accent1" phldr="1"/>
      <dgm:spPr/>
    </dgm:pt>
    <dgm:pt modelId="{306A3A04-051A-4163-A55F-BDA924FD7C3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Rationalisierung: Kosteneinsparungen</a:t>
          </a:r>
        </a:p>
      </dgm:t>
    </dgm:pt>
    <dgm:pt modelId="{E5348C03-1F03-410B-A1B1-CE56D7306FFD}" type="parTrans" cxnId="{F725D433-357F-4CF5-A3F4-67E7954F039A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E9628E9B-6D3C-487C-9372-23687A2C5545}" type="sibTrans" cxnId="{F725D433-357F-4CF5-A3F4-67E7954F039A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5F4C3B15-6465-4BF6-9991-4EAE84CBD800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Bearbeitung großer Datenmengen</a:t>
          </a:r>
        </a:p>
      </dgm:t>
    </dgm:pt>
    <dgm:pt modelId="{E0F9B7F5-FACD-4C25-89D2-B1B56B633E61}" type="parTrans" cxnId="{CE8BDF72-048C-44EA-AC95-9BF6958DCDB1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5B64BC83-3B10-4FC5-9BE2-F863B33AAC81}" type="sibTrans" cxnId="{CE8BDF72-048C-44EA-AC95-9BF6958DCDB1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DCE29787-F943-4FD9-8E8C-CAD0A48FBB29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Aktuelle, umfassende Information</a:t>
          </a:r>
        </a:p>
      </dgm:t>
    </dgm:pt>
    <dgm:pt modelId="{33321B86-8249-4914-A210-67A0090A4EEF}" type="parTrans" cxnId="{7390E1B4-16AC-4838-BCA8-14FE596842C9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5EB1D00F-944F-4648-B483-53B6B162A9F4}" type="sibTrans" cxnId="{7390E1B4-16AC-4838-BCA8-14FE596842C9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23D0781D-8AEE-4ECC-B70C-8959CEC620A3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Hohe Qualität der Ergebnisse</a:t>
          </a:r>
        </a:p>
      </dgm:t>
    </dgm:pt>
    <dgm:pt modelId="{9AB43A33-A541-4857-8DBC-F92328528E67}" type="parTrans" cxnId="{32019622-DAA3-4B92-92C0-0100E2339EE9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875E62AA-6D5E-46B4-9C0C-D97A017A5108}" type="sibTrans" cxnId="{32019622-DAA3-4B92-92C0-0100E2339EE9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47ACBA1B-F523-4C56-B11E-6EA1756B8BDA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Straffe Abwicklung von Prozessen</a:t>
          </a:r>
        </a:p>
      </dgm:t>
    </dgm:pt>
    <dgm:pt modelId="{ED866086-82EB-4E93-85AA-A52A9FAA2E9B}" type="parTrans" cxnId="{143F6108-CEEC-4E72-855B-880F4F108279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56BEFBC8-2C93-4B69-AF0E-46A591839F8B}" type="sibTrans" cxnId="{143F6108-CEEC-4E72-855B-880F4F108279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10FDBFA8-F576-4173-9AE2-53A446D88A1C}">
      <dgm:prSet/>
      <dgm:spPr/>
      <dgm:t>
        <a:bodyPr/>
        <a:lstStyle/>
        <a:p>
          <a:endParaRPr lang="de-AT" dirty="0">
            <a:solidFill>
              <a:srgbClr val="00040C"/>
            </a:solidFill>
          </a:endParaRPr>
        </a:p>
      </dgm:t>
    </dgm:pt>
    <dgm:pt modelId="{E014A696-6831-490E-8A0C-07685F0CA85D}" type="parTrans" cxnId="{D35C422E-C08D-47C3-977C-A2D9E96EDD45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490F72B4-E0BC-4C26-A98D-E9D0035B0CA8}" type="sibTrans" cxnId="{D35C422E-C08D-47C3-977C-A2D9E96EDD45}">
      <dgm:prSet/>
      <dgm:spPr/>
      <dgm:t>
        <a:bodyPr/>
        <a:lstStyle/>
        <a:p>
          <a:endParaRPr lang="de-AT" sz="1400">
            <a:solidFill>
              <a:srgbClr val="00040C"/>
            </a:solidFill>
          </a:endParaRPr>
        </a:p>
      </dgm:t>
    </dgm:pt>
    <dgm:pt modelId="{484D4A96-416D-4D1F-8CE0-5917CA7D357B}">
      <dgm:prSet custT="1"/>
      <dgm:spPr/>
      <dgm:t>
        <a:bodyPr/>
        <a:lstStyle/>
        <a:p>
          <a:endParaRPr lang="de-AT" dirty="0">
            <a:solidFill>
              <a:srgbClr val="00040C"/>
            </a:solidFill>
          </a:endParaRPr>
        </a:p>
      </dgm:t>
    </dgm:pt>
    <dgm:pt modelId="{FF538DB0-448F-4DEE-A728-FD5342DE2253}" type="parTrans" cxnId="{3BF2E9BF-902D-49C6-AED4-EA54B5CBB562}">
      <dgm:prSet/>
      <dgm:spPr/>
      <dgm:t>
        <a:bodyPr/>
        <a:lstStyle/>
        <a:p>
          <a:endParaRPr lang="de-AT">
            <a:solidFill>
              <a:srgbClr val="00040C"/>
            </a:solidFill>
          </a:endParaRPr>
        </a:p>
      </dgm:t>
    </dgm:pt>
    <dgm:pt modelId="{3AD89FF8-4477-4744-8F18-9D49CC0390EE}" type="sibTrans" cxnId="{3BF2E9BF-902D-49C6-AED4-EA54B5CBB562}">
      <dgm:prSet/>
      <dgm:spPr/>
      <dgm:t>
        <a:bodyPr/>
        <a:lstStyle/>
        <a:p>
          <a:endParaRPr lang="de-AT">
            <a:solidFill>
              <a:srgbClr val="00040C"/>
            </a:solidFill>
          </a:endParaRPr>
        </a:p>
      </dgm:t>
    </dgm:pt>
    <dgm:pt modelId="{EE9B6714-A744-47E1-92CA-E729E1FAD85C}" type="pres">
      <dgm:prSet presAssocID="{85B01CFA-2AE4-4017-9F0B-2F74D8FEE42F}" presName="composite" presStyleCnt="0">
        <dgm:presLayoutVars>
          <dgm:chMax val="5"/>
          <dgm:dir/>
          <dgm:resizeHandles val="exact"/>
        </dgm:presLayoutVars>
      </dgm:prSet>
      <dgm:spPr/>
    </dgm:pt>
    <dgm:pt modelId="{96A016A7-92D6-4562-9397-A66E58907999}" type="pres">
      <dgm:prSet presAssocID="{306A3A04-051A-4163-A55F-BDA924FD7C31}" presName="circle1" presStyleLbl="lnNode1" presStyleIdx="0" presStyleCnt="5"/>
      <dgm:spPr/>
    </dgm:pt>
    <dgm:pt modelId="{81A2804F-7128-4EA0-AB54-184FA2ADB3BC}" type="pres">
      <dgm:prSet presAssocID="{306A3A04-051A-4163-A55F-BDA924FD7C31}" presName="text1" presStyleLbl="revTx" presStyleIdx="0" presStyleCnt="5">
        <dgm:presLayoutVars>
          <dgm:bulletEnabled val="1"/>
        </dgm:presLayoutVars>
      </dgm:prSet>
      <dgm:spPr/>
    </dgm:pt>
    <dgm:pt modelId="{49543255-1E4A-458D-A08B-360CD69F8E89}" type="pres">
      <dgm:prSet presAssocID="{306A3A04-051A-4163-A55F-BDA924FD7C31}" presName="line1" presStyleLbl="callout" presStyleIdx="0" presStyleCnt="10"/>
      <dgm:spPr/>
    </dgm:pt>
    <dgm:pt modelId="{CC701423-3042-4B7D-A717-F009765D5755}" type="pres">
      <dgm:prSet presAssocID="{306A3A04-051A-4163-A55F-BDA924FD7C31}" presName="d1" presStyleLbl="callout" presStyleIdx="1" presStyleCnt="10"/>
      <dgm:spPr/>
    </dgm:pt>
    <dgm:pt modelId="{0E23E0DA-F777-4CDB-ACCB-AEA361958125}" type="pres">
      <dgm:prSet presAssocID="{5F4C3B15-6465-4BF6-9991-4EAE84CBD800}" presName="circle2" presStyleLbl="lnNode1" presStyleIdx="1" presStyleCnt="5"/>
      <dgm:spPr/>
    </dgm:pt>
    <dgm:pt modelId="{EAFC6723-1DC3-4DB9-9A8E-F230FB08DC52}" type="pres">
      <dgm:prSet presAssocID="{5F4C3B15-6465-4BF6-9991-4EAE84CBD800}" presName="text2" presStyleLbl="revTx" presStyleIdx="1" presStyleCnt="5">
        <dgm:presLayoutVars>
          <dgm:bulletEnabled val="1"/>
        </dgm:presLayoutVars>
      </dgm:prSet>
      <dgm:spPr/>
    </dgm:pt>
    <dgm:pt modelId="{BD806DFC-F48C-4A34-8653-97730E6F683D}" type="pres">
      <dgm:prSet presAssocID="{5F4C3B15-6465-4BF6-9991-4EAE84CBD800}" presName="line2" presStyleLbl="callout" presStyleIdx="2" presStyleCnt="10"/>
      <dgm:spPr/>
    </dgm:pt>
    <dgm:pt modelId="{48C8E55A-2A2A-44C1-BA8E-E7640E7FA86F}" type="pres">
      <dgm:prSet presAssocID="{5F4C3B15-6465-4BF6-9991-4EAE84CBD800}" presName="d2" presStyleLbl="callout" presStyleIdx="3" presStyleCnt="10"/>
      <dgm:spPr/>
    </dgm:pt>
    <dgm:pt modelId="{F5DB4B05-E148-4133-8A09-4C47A6D8BC4C}" type="pres">
      <dgm:prSet presAssocID="{DCE29787-F943-4FD9-8E8C-CAD0A48FBB29}" presName="circle3" presStyleLbl="lnNode1" presStyleIdx="2" presStyleCnt="5"/>
      <dgm:spPr/>
    </dgm:pt>
    <dgm:pt modelId="{BC326CEB-FD17-4468-A398-55353DF76662}" type="pres">
      <dgm:prSet presAssocID="{DCE29787-F943-4FD9-8E8C-CAD0A48FBB29}" presName="text3" presStyleLbl="revTx" presStyleIdx="2" presStyleCnt="5">
        <dgm:presLayoutVars>
          <dgm:bulletEnabled val="1"/>
        </dgm:presLayoutVars>
      </dgm:prSet>
      <dgm:spPr/>
    </dgm:pt>
    <dgm:pt modelId="{1C2CA130-312B-4F30-9803-4517E987AA1B}" type="pres">
      <dgm:prSet presAssocID="{DCE29787-F943-4FD9-8E8C-CAD0A48FBB29}" presName="line3" presStyleLbl="callout" presStyleIdx="4" presStyleCnt="10"/>
      <dgm:spPr/>
    </dgm:pt>
    <dgm:pt modelId="{5EAD6FED-AF33-421E-A1ED-2B364629BA54}" type="pres">
      <dgm:prSet presAssocID="{DCE29787-F943-4FD9-8E8C-CAD0A48FBB29}" presName="d3" presStyleLbl="callout" presStyleIdx="5" presStyleCnt="10"/>
      <dgm:spPr/>
    </dgm:pt>
    <dgm:pt modelId="{623E8FC3-3B4F-44F8-837D-3ECFF847ACD3}" type="pres">
      <dgm:prSet presAssocID="{23D0781D-8AEE-4ECC-B70C-8959CEC620A3}" presName="circle4" presStyleLbl="lnNode1" presStyleIdx="3" presStyleCnt="5"/>
      <dgm:spPr/>
    </dgm:pt>
    <dgm:pt modelId="{E251716B-7EA5-44E9-8501-EFE13651FFB7}" type="pres">
      <dgm:prSet presAssocID="{23D0781D-8AEE-4ECC-B70C-8959CEC620A3}" presName="text4" presStyleLbl="revTx" presStyleIdx="3" presStyleCnt="5">
        <dgm:presLayoutVars>
          <dgm:bulletEnabled val="1"/>
        </dgm:presLayoutVars>
      </dgm:prSet>
      <dgm:spPr/>
    </dgm:pt>
    <dgm:pt modelId="{48C505DD-F4FB-410D-A024-1795991261E7}" type="pres">
      <dgm:prSet presAssocID="{23D0781D-8AEE-4ECC-B70C-8959CEC620A3}" presName="line4" presStyleLbl="callout" presStyleIdx="6" presStyleCnt="10"/>
      <dgm:spPr/>
    </dgm:pt>
    <dgm:pt modelId="{3912500A-C8AC-464C-A6E7-9B07C0E6E207}" type="pres">
      <dgm:prSet presAssocID="{23D0781D-8AEE-4ECC-B70C-8959CEC620A3}" presName="d4" presStyleLbl="callout" presStyleIdx="7" presStyleCnt="10"/>
      <dgm:spPr/>
    </dgm:pt>
    <dgm:pt modelId="{1E8234B8-3EFB-4D2A-B9B1-584FDA0207F5}" type="pres">
      <dgm:prSet presAssocID="{47ACBA1B-F523-4C56-B11E-6EA1756B8BDA}" presName="circle5" presStyleLbl="lnNode1" presStyleIdx="4" presStyleCnt="5" custLinFactNeighborY="967"/>
      <dgm:spPr/>
    </dgm:pt>
    <dgm:pt modelId="{82CE4A00-8D96-4915-A66B-62A4437DBF49}" type="pres">
      <dgm:prSet presAssocID="{47ACBA1B-F523-4C56-B11E-6EA1756B8BDA}" presName="text5" presStyleLbl="revTx" presStyleIdx="4" presStyleCnt="5">
        <dgm:presLayoutVars>
          <dgm:bulletEnabled val="1"/>
        </dgm:presLayoutVars>
      </dgm:prSet>
      <dgm:spPr/>
    </dgm:pt>
    <dgm:pt modelId="{AE15C4EF-A447-4C18-9350-7333C0BD500E}" type="pres">
      <dgm:prSet presAssocID="{47ACBA1B-F523-4C56-B11E-6EA1756B8BDA}" presName="line5" presStyleLbl="callout" presStyleIdx="8" presStyleCnt="10"/>
      <dgm:spPr/>
    </dgm:pt>
    <dgm:pt modelId="{FC836B97-745C-4347-BBD1-DF9AFFCC2983}" type="pres">
      <dgm:prSet presAssocID="{47ACBA1B-F523-4C56-B11E-6EA1756B8BDA}" presName="d5" presStyleLbl="callout" presStyleIdx="9" presStyleCnt="10"/>
      <dgm:spPr/>
    </dgm:pt>
  </dgm:ptLst>
  <dgm:cxnLst>
    <dgm:cxn modelId="{0B3AA002-1943-4D4E-8F87-FDF2B32972D2}" type="presOf" srcId="{23D0781D-8AEE-4ECC-B70C-8959CEC620A3}" destId="{E251716B-7EA5-44E9-8501-EFE13651FFB7}" srcOrd="0" destOrd="0" presId="urn:microsoft.com/office/officeart/2005/8/layout/target1"/>
    <dgm:cxn modelId="{143F6108-CEEC-4E72-855B-880F4F108279}" srcId="{85B01CFA-2AE4-4017-9F0B-2F74D8FEE42F}" destId="{47ACBA1B-F523-4C56-B11E-6EA1756B8BDA}" srcOrd="4" destOrd="0" parTransId="{ED866086-82EB-4E93-85AA-A52A9FAA2E9B}" sibTransId="{56BEFBC8-2C93-4B69-AF0E-46A591839F8B}"/>
    <dgm:cxn modelId="{32019622-DAA3-4B92-92C0-0100E2339EE9}" srcId="{85B01CFA-2AE4-4017-9F0B-2F74D8FEE42F}" destId="{23D0781D-8AEE-4ECC-B70C-8959CEC620A3}" srcOrd="3" destOrd="0" parTransId="{9AB43A33-A541-4857-8DBC-F92328528E67}" sibTransId="{875E62AA-6D5E-46B4-9C0C-D97A017A5108}"/>
    <dgm:cxn modelId="{03747923-68E4-4BE1-BA8C-6E1A8B22B4E8}" type="presOf" srcId="{47ACBA1B-F523-4C56-B11E-6EA1756B8BDA}" destId="{82CE4A00-8D96-4915-A66B-62A4437DBF49}" srcOrd="0" destOrd="0" presId="urn:microsoft.com/office/officeart/2005/8/layout/target1"/>
    <dgm:cxn modelId="{D35C422E-C08D-47C3-977C-A2D9E96EDD45}" srcId="{85B01CFA-2AE4-4017-9F0B-2F74D8FEE42F}" destId="{10FDBFA8-F576-4173-9AE2-53A446D88A1C}" srcOrd="6" destOrd="0" parTransId="{E014A696-6831-490E-8A0C-07685F0CA85D}" sibTransId="{490F72B4-E0BC-4C26-A98D-E9D0035B0CA8}"/>
    <dgm:cxn modelId="{F725D433-357F-4CF5-A3F4-67E7954F039A}" srcId="{85B01CFA-2AE4-4017-9F0B-2F74D8FEE42F}" destId="{306A3A04-051A-4163-A55F-BDA924FD7C31}" srcOrd="0" destOrd="0" parTransId="{E5348C03-1F03-410B-A1B1-CE56D7306FFD}" sibTransId="{E9628E9B-6D3C-487C-9372-23687A2C5545}"/>
    <dgm:cxn modelId="{CEA7E570-DD82-4349-A8D2-8C75BA31B563}" type="presOf" srcId="{85B01CFA-2AE4-4017-9F0B-2F74D8FEE42F}" destId="{EE9B6714-A744-47E1-92CA-E729E1FAD85C}" srcOrd="0" destOrd="0" presId="urn:microsoft.com/office/officeart/2005/8/layout/target1"/>
    <dgm:cxn modelId="{CE8BDF72-048C-44EA-AC95-9BF6958DCDB1}" srcId="{85B01CFA-2AE4-4017-9F0B-2F74D8FEE42F}" destId="{5F4C3B15-6465-4BF6-9991-4EAE84CBD800}" srcOrd="1" destOrd="0" parTransId="{E0F9B7F5-FACD-4C25-89D2-B1B56B633E61}" sibTransId="{5B64BC83-3B10-4FC5-9BE2-F863B33AAC81}"/>
    <dgm:cxn modelId="{E5821A88-709F-41DE-84E4-8698B927EEC1}" type="presOf" srcId="{5F4C3B15-6465-4BF6-9991-4EAE84CBD800}" destId="{EAFC6723-1DC3-4DB9-9A8E-F230FB08DC52}" srcOrd="0" destOrd="0" presId="urn:microsoft.com/office/officeart/2005/8/layout/target1"/>
    <dgm:cxn modelId="{9B8CDC95-C80B-4363-870B-BEB4EEA21AA1}" type="presOf" srcId="{306A3A04-051A-4163-A55F-BDA924FD7C31}" destId="{81A2804F-7128-4EA0-AB54-184FA2ADB3BC}" srcOrd="0" destOrd="0" presId="urn:microsoft.com/office/officeart/2005/8/layout/target1"/>
    <dgm:cxn modelId="{7390E1B4-16AC-4838-BCA8-14FE596842C9}" srcId="{85B01CFA-2AE4-4017-9F0B-2F74D8FEE42F}" destId="{DCE29787-F943-4FD9-8E8C-CAD0A48FBB29}" srcOrd="2" destOrd="0" parTransId="{33321B86-8249-4914-A210-67A0090A4EEF}" sibTransId="{5EB1D00F-944F-4648-B483-53B6B162A9F4}"/>
    <dgm:cxn modelId="{3BF2E9BF-902D-49C6-AED4-EA54B5CBB562}" srcId="{85B01CFA-2AE4-4017-9F0B-2F74D8FEE42F}" destId="{484D4A96-416D-4D1F-8CE0-5917CA7D357B}" srcOrd="5" destOrd="0" parTransId="{FF538DB0-448F-4DEE-A728-FD5342DE2253}" sibTransId="{3AD89FF8-4477-4744-8F18-9D49CC0390EE}"/>
    <dgm:cxn modelId="{4FCB38D2-486F-49A3-9808-34B38252497E}" type="presOf" srcId="{DCE29787-F943-4FD9-8E8C-CAD0A48FBB29}" destId="{BC326CEB-FD17-4468-A398-55353DF76662}" srcOrd="0" destOrd="0" presId="urn:microsoft.com/office/officeart/2005/8/layout/target1"/>
    <dgm:cxn modelId="{6A43E9E2-9CF3-45A6-8EC6-2E4FCE420530}" type="presParOf" srcId="{EE9B6714-A744-47E1-92CA-E729E1FAD85C}" destId="{96A016A7-92D6-4562-9397-A66E58907999}" srcOrd="0" destOrd="0" presId="urn:microsoft.com/office/officeart/2005/8/layout/target1"/>
    <dgm:cxn modelId="{7B878ABA-30A1-4E5F-8B3D-143D488FBA38}" type="presParOf" srcId="{EE9B6714-A744-47E1-92CA-E729E1FAD85C}" destId="{81A2804F-7128-4EA0-AB54-184FA2ADB3BC}" srcOrd="1" destOrd="0" presId="urn:microsoft.com/office/officeart/2005/8/layout/target1"/>
    <dgm:cxn modelId="{801F9CD0-3DB8-4121-8EB8-5DAE069194B6}" type="presParOf" srcId="{EE9B6714-A744-47E1-92CA-E729E1FAD85C}" destId="{49543255-1E4A-458D-A08B-360CD69F8E89}" srcOrd="2" destOrd="0" presId="urn:microsoft.com/office/officeart/2005/8/layout/target1"/>
    <dgm:cxn modelId="{B9085ED6-D2D2-4D06-9FD8-9F0867730010}" type="presParOf" srcId="{EE9B6714-A744-47E1-92CA-E729E1FAD85C}" destId="{CC701423-3042-4B7D-A717-F009765D5755}" srcOrd="3" destOrd="0" presId="urn:microsoft.com/office/officeart/2005/8/layout/target1"/>
    <dgm:cxn modelId="{E0ECF7FA-2FC4-4CFD-8ED8-A50E82B0C937}" type="presParOf" srcId="{EE9B6714-A744-47E1-92CA-E729E1FAD85C}" destId="{0E23E0DA-F777-4CDB-ACCB-AEA361958125}" srcOrd="4" destOrd="0" presId="urn:microsoft.com/office/officeart/2005/8/layout/target1"/>
    <dgm:cxn modelId="{0ADB8BE6-78F9-4958-A08F-34F49AC0FF80}" type="presParOf" srcId="{EE9B6714-A744-47E1-92CA-E729E1FAD85C}" destId="{EAFC6723-1DC3-4DB9-9A8E-F230FB08DC52}" srcOrd="5" destOrd="0" presId="urn:microsoft.com/office/officeart/2005/8/layout/target1"/>
    <dgm:cxn modelId="{212F0240-F1F7-4601-BDB2-EA3622457BF5}" type="presParOf" srcId="{EE9B6714-A744-47E1-92CA-E729E1FAD85C}" destId="{BD806DFC-F48C-4A34-8653-97730E6F683D}" srcOrd="6" destOrd="0" presId="urn:microsoft.com/office/officeart/2005/8/layout/target1"/>
    <dgm:cxn modelId="{CB3BDE58-A8A5-40EA-B8BB-4F20F2ED5CA6}" type="presParOf" srcId="{EE9B6714-A744-47E1-92CA-E729E1FAD85C}" destId="{48C8E55A-2A2A-44C1-BA8E-E7640E7FA86F}" srcOrd="7" destOrd="0" presId="urn:microsoft.com/office/officeart/2005/8/layout/target1"/>
    <dgm:cxn modelId="{7FF92863-96F0-464B-BFC5-27BA0B5FD1DF}" type="presParOf" srcId="{EE9B6714-A744-47E1-92CA-E729E1FAD85C}" destId="{F5DB4B05-E148-4133-8A09-4C47A6D8BC4C}" srcOrd="8" destOrd="0" presId="urn:microsoft.com/office/officeart/2005/8/layout/target1"/>
    <dgm:cxn modelId="{DF11D7E6-B4B0-4D2D-A676-84C7B2299978}" type="presParOf" srcId="{EE9B6714-A744-47E1-92CA-E729E1FAD85C}" destId="{BC326CEB-FD17-4468-A398-55353DF76662}" srcOrd="9" destOrd="0" presId="urn:microsoft.com/office/officeart/2005/8/layout/target1"/>
    <dgm:cxn modelId="{BFC3F677-94CC-420F-B356-4EFE5AF4295E}" type="presParOf" srcId="{EE9B6714-A744-47E1-92CA-E729E1FAD85C}" destId="{1C2CA130-312B-4F30-9803-4517E987AA1B}" srcOrd="10" destOrd="0" presId="urn:microsoft.com/office/officeart/2005/8/layout/target1"/>
    <dgm:cxn modelId="{16ADEE43-59D9-4AEC-BA5B-D5DCABA4EF88}" type="presParOf" srcId="{EE9B6714-A744-47E1-92CA-E729E1FAD85C}" destId="{5EAD6FED-AF33-421E-A1ED-2B364629BA54}" srcOrd="11" destOrd="0" presId="urn:microsoft.com/office/officeart/2005/8/layout/target1"/>
    <dgm:cxn modelId="{5A077E7B-2D3C-43E1-B060-067B6BB6F10A}" type="presParOf" srcId="{EE9B6714-A744-47E1-92CA-E729E1FAD85C}" destId="{623E8FC3-3B4F-44F8-837D-3ECFF847ACD3}" srcOrd="12" destOrd="0" presId="urn:microsoft.com/office/officeart/2005/8/layout/target1"/>
    <dgm:cxn modelId="{2B85F6A5-263E-4410-88BB-01735A5BAFDC}" type="presParOf" srcId="{EE9B6714-A744-47E1-92CA-E729E1FAD85C}" destId="{E251716B-7EA5-44E9-8501-EFE13651FFB7}" srcOrd="13" destOrd="0" presId="urn:microsoft.com/office/officeart/2005/8/layout/target1"/>
    <dgm:cxn modelId="{7168448A-4757-474F-84D6-3BD89CD26CBC}" type="presParOf" srcId="{EE9B6714-A744-47E1-92CA-E729E1FAD85C}" destId="{48C505DD-F4FB-410D-A024-1795991261E7}" srcOrd="14" destOrd="0" presId="urn:microsoft.com/office/officeart/2005/8/layout/target1"/>
    <dgm:cxn modelId="{54227F00-0BC0-4F2C-8A19-36E59518A929}" type="presParOf" srcId="{EE9B6714-A744-47E1-92CA-E729E1FAD85C}" destId="{3912500A-C8AC-464C-A6E7-9B07C0E6E207}" srcOrd="15" destOrd="0" presId="urn:microsoft.com/office/officeart/2005/8/layout/target1"/>
    <dgm:cxn modelId="{A9A11F0E-43F5-4814-B4CD-FAFAD4495A8D}" type="presParOf" srcId="{EE9B6714-A744-47E1-92CA-E729E1FAD85C}" destId="{1E8234B8-3EFB-4D2A-B9B1-584FDA0207F5}" srcOrd="16" destOrd="0" presId="urn:microsoft.com/office/officeart/2005/8/layout/target1"/>
    <dgm:cxn modelId="{41BDD81F-5F2B-402F-A4A5-C1A8AC854F13}" type="presParOf" srcId="{EE9B6714-A744-47E1-92CA-E729E1FAD85C}" destId="{82CE4A00-8D96-4915-A66B-62A4437DBF49}" srcOrd="17" destOrd="0" presId="urn:microsoft.com/office/officeart/2005/8/layout/target1"/>
    <dgm:cxn modelId="{A546D5DB-608C-4158-A0C4-64A87ED40DD1}" type="presParOf" srcId="{EE9B6714-A744-47E1-92CA-E729E1FAD85C}" destId="{AE15C4EF-A447-4C18-9350-7333C0BD500E}" srcOrd="18" destOrd="0" presId="urn:microsoft.com/office/officeart/2005/8/layout/target1"/>
    <dgm:cxn modelId="{C8DD66FB-89C2-45DD-ADAC-202536EC8250}" type="presParOf" srcId="{EE9B6714-A744-47E1-92CA-E729E1FAD85C}" destId="{FC836B97-745C-4347-BBD1-DF9AFFCC298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34B8-3EFB-4D2A-B9B1-584FDA0207F5}">
      <dsp:nvSpPr>
        <dsp:cNvPr id="0" name=""/>
        <dsp:cNvSpPr/>
      </dsp:nvSpPr>
      <dsp:spPr>
        <a:xfrm>
          <a:off x="982272" y="1062516"/>
          <a:ext cx="3536181" cy="3536181"/>
        </a:xfrm>
        <a:prstGeom prst="ellipse">
          <a:avLst/>
        </a:prstGeom>
        <a:solidFill>
          <a:schemeClr val="accent1">
            <a:shade val="90000"/>
            <a:hueOff val="128124"/>
            <a:satOff val="-20341"/>
            <a:lumOff val="38419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E8FC3-3B4F-44F8-837D-3ECFF847ACD3}">
      <dsp:nvSpPr>
        <dsp:cNvPr id="0" name=""/>
        <dsp:cNvSpPr/>
      </dsp:nvSpPr>
      <dsp:spPr>
        <a:xfrm>
          <a:off x="1375083" y="1421132"/>
          <a:ext cx="2750559" cy="2750559"/>
        </a:xfrm>
        <a:prstGeom prst="ellipse">
          <a:avLst/>
        </a:prstGeom>
        <a:solidFill>
          <a:schemeClr val="accent1">
            <a:shade val="90000"/>
            <a:hueOff val="96093"/>
            <a:satOff val="-15256"/>
            <a:lumOff val="28814"/>
            <a:alphaOff val="-3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B4B05-E148-4133-8A09-4C47A6D8BC4C}">
      <dsp:nvSpPr>
        <dsp:cNvPr id="0" name=""/>
        <dsp:cNvSpPr/>
      </dsp:nvSpPr>
      <dsp:spPr>
        <a:xfrm>
          <a:off x="1767894" y="1813942"/>
          <a:ext cx="1964937" cy="1964937"/>
        </a:xfrm>
        <a:prstGeom prst="ellipse">
          <a:avLst/>
        </a:prstGeom>
        <a:solidFill>
          <a:schemeClr val="accent1">
            <a:shade val="90000"/>
            <a:hueOff val="64062"/>
            <a:satOff val="-10171"/>
            <a:lumOff val="1921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3E0DA-F777-4CDB-ACCB-AEA361958125}">
      <dsp:nvSpPr>
        <dsp:cNvPr id="0" name=""/>
        <dsp:cNvSpPr/>
      </dsp:nvSpPr>
      <dsp:spPr>
        <a:xfrm>
          <a:off x="2160999" y="2207048"/>
          <a:ext cx="1178726" cy="1178726"/>
        </a:xfrm>
        <a:prstGeom prst="ellipse">
          <a:avLst/>
        </a:prstGeom>
        <a:solidFill>
          <a:schemeClr val="accent1">
            <a:shade val="90000"/>
            <a:hueOff val="32031"/>
            <a:satOff val="-5085"/>
            <a:lumOff val="9605"/>
            <a:alphaOff val="-1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016A7-92D6-4562-9397-A66E58907999}">
      <dsp:nvSpPr>
        <dsp:cNvPr id="0" name=""/>
        <dsp:cNvSpPr/>
      </dsp:nvSpPr>
      <dsp:spPr>
        <a:xfrm>
          <a:off x="2553810" y="2599859"/>
          <a:ext cx="393105" cy="393105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804F-7128-4EA0-AB54-184FA2ADB3BC}">
      <dsp:nvSpPr>
        <dsp:cNvPr id="0" name=""/>
        <dsp:cNvSpPr/>
      </dsp:nvSpPr>
      <dsp:spPr>
        <a:xfrm>
          <a:off x="5107816" y="150405"/>
          <a:ext cx="1768090" cy="62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kern="1200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Rationalisierung: Kosteneinsparungen</a:t>
          </a:r>
        </a:p>
      </dsp:txBody>
      <dsp:txXfrm>
        <a:off x="5107816" y="150405"/>
        <a:ext cx="1768090" cy="624253"/>
      </dsp:txXfrm>
    </dsp:sp>
    <dsp:sp modelId="{49543255-1E4A-458D-A08B-360CD69F8E89}">
      <dsp:nvSpPr>
        <dsp:cNvPr id="0" name=""/>
        <dsp:cNvSpPr/>
      </dsp:nvSpPr>
      <dsp:spPr>
        <a:xfrm>
          <a:off x="4665794" y="462532"/>
          <a:ext cx="442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01423-3042-4B7D-A717-F009765D5755}">
      <dsp:nvSpPr>
        <dsp:cNvPr id="0" name=""/>
        <dsp:cNvSpPr/>
      </dsp:nvSpPr>
      <dsp:spPr>
        <a:xfrm rot="5400000">
          <a:off x="2539665" y="673229"/>
          <a:ext cx="2333879" cy="19124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6723-1DC3-4DB9-9A8E-F230FB08DC52}">
      <dsp:nvSpPr>
        <dsp:cNvPr id="0" name=""/>
        <dsp:cNvSpPr/>
      </dsp:nvSpPr>
      <dsp:spPr>
        <a:xfrm>
          <a:off x="5107816" y="810492"/>
          <a:ext cx="1768090" cy="62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kern="1200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Bearbeitung großer Datenmengen</a:t>
          </a:r>
        </a:p>
      </dsp:txBody>
      <dsp:txXfrm>
        <a:off x="5107816" y="810492"/>
        <a:ext cx="1768090" cy="624253"/>
      </dsp:txXfrm>
    </dsp:sp>
    <dsp:sp modelId="{BD806DFC-F48C-4A34-8653-97730E6F683D}">
      <dsp:nvSpPr>
        <dsp:cNvPr id="0" name=""/>
        <dsp:cNvSpPr/>
      </dsp:nvSpPr>
      <dsp:spPr>
        <a:xfrm>
          <a:off x="4665794" y="1122619"/>
          <a:ext cx="442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8E55A-2A2A-44C1-BA8E-E7640E7FA86F}">
      <dsp:nvSpPr>
        <dsp:cNvPr id="0" name=""/>
        <dsp:cNvSpPr/>
      </dsp:nvSpPr>
      <dsp:spPr>
        <a:xfrm rot="5400000">
          <a:off x="2882616" y="1283162"/>
          <a:ext cx="1943249" cy="162074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26CEB-FD17-4468-A398-55353DF76662}">
      <dsp:nvSpPr>
        <dsp:cNvPr id="0" name=""/>
        <dsp:cNvSpPr/>
      </dsp:nvSpPr>
      <dsp:spPr>
        <a:xfrm>
          <a:off x="5107816" y="1470579"/>
          <a:ext cx="1768090" cy="62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kern="1200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Aktuelle, umfassende Information</a:t>
          </a:r>
        </a:p>
      </dsp:txBody>
      <dsp:txXfrm>
        <a:off x="5107816" y="1470579"/>
        <a:ext cx="1768090" cy="624253"/>
      </dsp:txXfrm>
    </dsp:sp>
    <dsp:sp modelId="{1C2CA130-312B-4F30-9803-4517E987AA1B}">
      <dsp:nvSpPr>
        <dsp:cNvPr id="0" name=""/>
        <dsp:cNvSpPr/>
      </dsp:nvSpPr>
      <dsp:spPr>
        <a:xfrm>
          <a:off x="4665794" y="1782706"/>
          <a:ext cx="442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D6FED-AF33-421E-A1ED-2B364629BA54}">
      <dsp:nvSpPr>
        <dsp:cNvPr id="0" name=""/>
        <dsp:cNvSpPr/>
      </dsp:nvSpPr>
      <dsp:spPr>
        <a:xfrm rot="5400000">
          <a:off x="3218906" y="1868164"/>
          <a:ext cx="1532345" cy="136142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716B-7EA5-44E9-8501-EFE13651FFB7}">
      <dsp:nvSpPr>
        <dsp:cNvPr id="0" name=""/>
        <dsp:cNvSpPr/>
      </dsp:nvSpPr>
      <dsp:spPr>
        <a:xfrm>
          <a:off x="5107816" y="2116522"/>
          <a:ext cx="1768090" cy="62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kern="1200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Hohe Qualität der Ergebnisse</a:t>
          </a:r>
        </a:p>
      </dsp:txBody>
      <dsp:txXfrm>
        <a:off x="5107816" y="2116522"/>
        <a:ext cx="1768090" cy="624253"/>
      </dsp:txXfrm>
    </dsp:sp>
    <dsp:sp modelId="{48C505DD-F4FB-410D-A024-1795991261E7}">
      <dsp:nvSpPr>
        <dsp:cNvPr id="0" name=""/>
        <dsp:cNvSpPr/>
      </dsp:nvSpPr>
      <dsp:spPr>
        <a:xfrm>
          <a:off x="4665794" y="2428649"/>
          <a:ext cx="442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2500A-C8AC-464C-A6E7-9B07C0E6E207}">
      <dsp:nvSpPr>
        <dsp:cNvPr id="0" name=""/>
        <dsp:cNvSpPr/>
      </dsp:nvSpPr>
      <dsp:spPr>
        <a:xfrm rot="5400000">
          <a:off x="3553665" y="2485817"/>
          <a:ext cx="1169297" cy="10549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E4A00-8D96-4915-A66B-62A4437DBF49}">
      <dsp:nvSpPr>
        <dsp:cNvPr id="0" name=""/>
        <dsp:cNvSpPr/>
      </dsp:nvSpPr>
      <dsp:spPr>
        <a:xfrm>
          <a:off x="5107816" y="2743604"/>
          <a:ext cx="1768090" cy="62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kern="1200" cap="none" normalizeH="0" baseline="0" dirty="0">
              <a:ln/>
              <a:solidFill>
                <a:srgbClr val="00040C"/>
              </a:solidFill>
              <a:effectLst/>
              <a:latin typeface="Arial" charset="0"/>
              <a:cs typeface="Arial" charset="0"/>
            </a:rPr>
            <a:t>Straffe Abwicklung von Prozessen</a:t>
          </a:r>
        </a:p>
      </dsp:txBody>
      <dsp:txXfrm>
        <a:off x="5107816" y="2743604"/>
        <a:ext cx="1768090" cy="624253"/>
      </dsp:txXfrm>
    </dsp:sp>
    <dsp:sp modelId="{AE15C4EF-A447-4C18-9350-7333C0BD500E}">
      <dsp:nvSpPr>
        <dsp:cNvPr id="0" name=""/>
        <dsp:cNvSpPr/>
      </dsp:nvSpPr>
      <dsp:spPr>
        <a:xfrm>
          <a:off x="4665794" y="3055731"/>
          <a:ext cx="442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36B97-745C-4347-BBD1-DF9AFFCC2983}">
      <dsp:nvSpPr>
        <dsp:cNvPr id="0" name=""/>
        <dsp:cNvSpPr/>
      </dsp:nvSpPr>
      <dsp:spPr>
        <a:xfrm rot="5400000">
          <a:off x="3870153" y="3085200"/>
          <a:ext cx="825108" cy="76617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6BCC2-1ACB-47B7-9BD5-D07B511D4BCC}" type="datetimeFigureOut">
              <a:rPr lang="de-DE" sz="900" cap="all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07.10.18</a:t>
            </a:fld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900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0C54-50F9-488D-9F36-A0537D25AB73}" type="slidenum">
              <a:rPr lang="de-AT" sz="900" cap="all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 cap="all" baseline="0">
                <a:latin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 cap="all" baseline="0">
                <a:latin typeface="Verdana" pitchFamily="34" charset="0"/>
              </a:defRPr>
            </a:lvl1pPr>
          </a:lstStyle>
          <a:p>
            <a:fld id="{A1DB3EEE-453D-45AD-A07B-ADA37DD2F94A}" type="datetimeFigureOut">
              <a:rPr lang="de-DE" smtClean="0"/>
              <a:pPr/>
              <a:t>07.10.18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cap="all" baseline="0">
                <a:latin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cap="all" baseline="0">
                <a:latin typeface="Verdana" pitchFamily="34" charset="0"/>
              </a:defRPr>
            </a:lvl1pPr>
          </a:lstStyle>
          <a:p>
            <a:fld id="{0DBFB593-90D8-42EF-B042-3F5628C06FFC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04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5A51C0-8DFB-4639-B256-C58AED3E9490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41363"/>
            <a:ext cx="4846638" cy="363696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67" y="4626229"/>
            <a:ext cx="5029644" cy="437823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98638" y="152400"/>
            <a:ext cx="2786062" cy="2090738"/>
          </a:xfrm>
          <a:ln/>
        </p:spPr>
      </p:sp>
      <p:sp>
        <p:nvSpPr>
          <p:cNvPr id="60419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C5470C-0B2F-4D44-ACB9-A7F3AFE63BBF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130175"/>
            <a:ext cx="3359150" cy="2519363"/>
          </a:xfrm>
          <a:ln/>
        </p:spPr>
      </p:sp>
      <p:sp>
        <p:nvSpPr>
          <p:cNvPr id="6246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C5470C-0B2F-4D44-ACB9-A7F3AFE63BBF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130175"/>
            <a:ext cx="3359150" cy="2519363"/>
          </a:xfrm>
          <a:ln/>
        </p:spPr>
      </p:sp>
      <p:sp>
        <p:nvSpPr>
          <p:cNvPr id="6246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C5470C-0B2F-4D44-ACB9-A7F3AFE63BBF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130175"/>
            <a:ext cx="3359150" cy="2519363"/>
          </a:xfrm>
          <a:ln/>
        </p:spPr>
      </p:sp>
      <p:sp>
        <p:nvSpPr>
          <p:cNvPr id="6246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BEC216-6843-4E0B-94DF-B9A38ED5E4B7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130175"/>
            <a:ext cx="3359150" cy="2519363"/>
          </a:xfrm>
          <a:ln/>
        </p:spPr>
      </p:sp>
      <p:sp>
        <p:nvSpPr>
          <p:cNvPr id="63492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F52972-0028-4FEE-A694-8B43EB65D35E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Notizenplatzhalt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AE4990-FF40-4900-9BD1-8D4A72D489DE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130175"/>
            <a:ext cx="4337050" cy="3254375"/>
          </a:xfrm>
          <a:ln/>
        </p:spPr>
      </p:sp>
      <p:sp>
        <p:nvSpPr>
          <p:cNvPr id="78852" name="Notizenplatzhalt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332E0E-6A37-4711-83DB-CD12EF4E353A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130175"/>
            <a:ext cx="4337050" cy="3254375"/>
          </a:xfrm>
          <a:ln/>
        </p:spPr>
      </p:sp>
      <p:sp>
        <p:nvSpPr>
          <p:cNvPr id="64516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F54632-2108-4C13-B67C-E027A523A7F8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0"/>
            <a:ext cx="1987550" cy="1490663"/>
          </a:xfrm>
          <a:ln/>
        </p:spPr>
      </p:sp>
      <p:sp>
        <p:nvSpPr>
          <p:cNvPr id="65540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0FD17D-219C-485E-9201-BA6469FC8DB6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25" y="130175"/>
            <a:ext cx="2665413" cy="2000250"/>
          </a:xfrm>
          <a:ln/>
        </p:spPr>
      </p:sp>
      <p:sp>
        <p:nvSpPr>
          <p:cNvPr id="66564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DF0A2A-723E-47DB-8058-CCC958BC8D0E}" type="slidenum">
              <a:rPr lang="de-DE" altLang="de-DE" sz="1000" smtClean="0"/>
              <a:pPr>
                <a:spcBef>
                  <a:spcPct val="0"/>
                </a:spcBef>
              </a:pPr>
              <a:t>2</a:t>
            </a:fld>
            <a:endParaRPr lang="de-DE" altLang="de-DE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68ACD8-7436-4D83-BE0B-946904BA41C5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0688" y="130175"/>
            <a:ext cx="3205162" cy="2405063"/>
          </a:xfrm>
          <a:ln/>
        </p:spPr>
      </p:sp>
      <p:sp>
        <p:nvSpPr>
          <p:cNvPr id="6758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047A392-57C2-48D5-974A-AACA072F6A6E}" type="slidenum">
              <a:rPr lang="de-DE" altLang="de-DE" smtClean="0"/>
              <a:pPr eaLnBrk="1" hangingPunct="1"/>
              <a:t>25</a:t>
            </a:fld>
            <a:endParaRPr lang="de-DE" altLang="de-D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834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98638" y="152400"/>
            <a:ext cx="2786062" cy="2090738"/>
          </a:xfrm>
          <a:ln/>
        </p:spPr>
      </p:sp>
      <p:sp>
        <p:nvSpPr>
          <p:cNvPr id="68611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C67B4A-E610-400E-9127-85F788D726CC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68612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8E562B-95C6-47B4-917C-DD75501154C2}" type="slidenum">
              <a:rPr lang="de-DE" altLang="de-DE" sz="10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e-DE" alt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757238"/>
            <a:ext cx="4838700" cy="3630612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726" y="4614642"/>
            <a:ext cx="5016315" cy="43875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F5F51B-9DD1-42D1-BE27-9F5339842B70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de-DE" altLang="de-DE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F5F51B-9DD1-42D1-BE27-9F5339842B70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de-DE" altLang="de-DE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8100" y="130175"/>
            <a:ext cx="4337050" cy="3254375"/>
          </a:xfrm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00E43F-3691-407B-862E-44D82C10BAEB}" type="slidenum">
              <a:rPr lang="de-DE" altLang="de-DE" sz="1000" smtClean="0">
                <a:solidFill>
                  <a:srgbClr val="000000"/>
                </a:solidFill>
                <a:latin typeface="Calibri" pitchFamily="34" charset="0"/>
              </a:rPr>
              <a:pPr>
                <a:spcBef>
                  <a:spcPct val="0"/>
                </a:spcBef>
              </a:pPr>
              <a:t>31</a:t>
            </a:fld>
            <a:endParaRPr lang="de-DE" altLang="de-DE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8100" y="130175"/>
            <a:ext cx="4337050" cy="3254375"/>
          </a:xfrm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1B78D3-1067-4D8F-B701-C88CE2EBFECA}" type="slidenum">
              <a:rPr lang="de-DE" altLang="de-DE" sz="1000" smtClean="0">
                <a:solidFill>
                  <a:srgbClr val="000000"/>
                </a:solidFill>
                <a:latin typeface="Calibri" pitchFamily="34" charset="0"/>
              </a:rPr>
              <a:pPr>
                <a:spcBef>
                  <a:spcPct val="0"/>
                </a:spcBef>
              </a:pPr>
              <a:t>32</a:t>
            </a:fld>
            <a:endParaRPr lang="de-DE" altLang="de-DE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8100" y="130175"/>
            <a:ext cx="4337050" cy="3254375"/>
          </a:xfrm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442D79-E8F7-4DEC-BF4F-D577144843A3}" type="slidenum">
              <a:rPr lang="de-DE" altLang="de-DE" sz="1000" smtClean="0">
                <a:solidFill>
                  <a:srgbClr val="000000"/>
                </a:solidFill>
                <a:latin typeface="Calibri" pitchFamily="34" charset="0"/>
              </a:rPr>
              <a:pPr>
                <a:spcBef>
                  <a:spcPct val="0"/>
                </a:spcBef>
              </a:pPr>
              <a:t>33</a:t>
            </a:fld>
            <a:endParaRPr lang="de-DE" altLang="de-DE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928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86878C-47E1-41AC-958A-B04DC9D1E070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de-DE" altLang="de-DE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35</a:t>
            </a:fld>
            <a:endParaRPr lang="de-A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B4E91-0336-4AAE-BD2B-EE557F7C3F7B}" type="slidenum">
              <a:rPr lang="de-DE" altLang="de-DE" sz="1200" smtClean="0">
                <a:latin typeface="Times New Roman" pitchFamily="18" charset="0"/>
              </a:rPr>
              <a:pPr eaLnBrk="1" hangingPunct="1"/>
              <a:t>38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24C243-D018-49CD-B531-64FFDAFDB453}" type="slidenum">
              <a:rPr lang="de-DE" altLang="de-DE" sz="1200" smtClean="0">
                <a:latin typeface="Times New Roman" pitchFamily="18" charset="0"/>
              </a:rPr>
              <a:pPr eaLnBrk="1" hangingPunct="1"/>
              <a:t>39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5291C-A5A0-4688-ABDA-427D324F43E3}" type="slidenum">
              <a:rPr lang="de-DE" altLang="de-DE" sz="1200" smtClean="0">
                <a:latin typeface="Times New Roman" pitchFamily="18" charset="0"/>
              </a:rPr>
              <a:pPr eaLnBrk="1" hangingPunct="1"/>
              <a:t>40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444231-0440-45C1-BD76-10A6965AB5DE}" type="slidenum">
              <a:rPr lang="de-DE" altLang="de-DE" sz="1200" smtClean="0">
                <a:latin typeface="Times New Roman" pitchFamily="18" charset="0"/>
              </a:rPr>
              <a:pPr eaLnBrk="1" hangingPunct="1"/>
              <a:t>41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BF5EF5-336D-4F0D-8D3D-8E288E899DE6}" type="slidenum">
              <a:rPr lang="de-DE" altLang="de-DE" sz="1200" smtClean="0">
                <a:latin typeface="Times New Roman" pitchFamily="18" charset="0"/>
              </a:rPr>
              <a:pPr eaLnBrk="1" hangingPunct="1"/>
              <a:t>42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FB73CA-C175-42D3-B80F-9B9403EBAC46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FFD27C-251E-4EB2-9452-B4E7D248F514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8E7BA4-93D3-411C-8F17-59EF5C8CDCA1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5C00AC-1B20-4DA1-9726-1DEBA93B8925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738FAC-E9D2-48F7-B2AD-A5ED6E92FAB3}" type="slidenum">
              <a:rPr lang="de-DE" altLang="de-DE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0838" y="0"/>
            <a:ext cx="3073400" cy="2306638"/>
          </a:xfrm>
          <a:ln/>
        </p:spPr>
      </p:sp>
      <p:sp>
        <p:nvSpPr>
          <p:cNvPr id="58372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23" y="9245506"/>
            <a:ext cx="2972466" cy="4867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A8BEF90-9F34-410E-A38C-99F39200A3AB}" type="slidenum">
              <a:rPr lang="de-DE" altLang="de-DE" sz="10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78" y="4623912"/>
            <a:ext cx="5029644" cy="43805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0" y="378346"/>
            <a:ext cx="9144000" cy="6479654"/>
            <a:chOff x="0" y="378346"/>
            <a:chExt cx="9144000" cy="6479654"/>
          </a:xfrm>
        </p:grpSpPr>
        <p:sp>
          <p:nvSpPr>
            <p:cNvPr id="4" name="Rechteck 3"/>
            <p:cNvSpPr/>
            <p:nvPr userDrawn="1"/>
          </p:nvSpPr>
          <p:spPr>
            <a:xfrm>
              <a:off x="0" y="3284984"/>
              <a:ext cx="9144000" cy="3573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7" name="Picture 2" descr="http://lehrbuch-wirtschaftsinformatik.org/resources/openacs-wi1-theme/images/cover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" y="378346"/>
              <a:ext cx="14287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4400" y="3933056"/>
            <a:ext cx="7133930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4400" y="5083622"/>
            <a:ext cx="7133930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2587347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pic>
        <p:nvPicPr>
          <p:cNvPr id="20" name="Picture 2" descr="http://lehrbuch-wirtschaftsinformatik.org/resources/openacs-wi1-theme/images/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6" y="2587347"/>
            <a:ext cx="1428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9025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6084168" y="6341555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pPr/>
              <a:t>07.10.18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kumimoji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kumimoji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AT"/>
              <a:t>Seite </a:t>
            </a:r>
            <a:fld id="{15A986E6-AB93-48BE-A464-6D46639E8DC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A3FEE40F-E462-4854-BD08-7BB1152EE3CA}" type="datetime1">
              <a:rPr lang="de-AT"/>
              <a:pPr>
                <a:defRPr/>
              </a:pPr>
              <a:t>07.10.18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326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 kumimoji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 kumimoji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CEA537E-847F-46CF-B7AA-1A3BB700D61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22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0" y="378346"/>
            <a:ext cx="9144000" cy="6479654"/>
            <a:chOff x="0" y="378346"/>
            <a:chExt cx="9144000" cy="6479654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3284984"/>
              <a:ext cx="9144000" cy="3573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http://lehrbuch-wirtschaftsinformatik.org/resources/openacs-wi1-theme/images/cover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" y="378346"/>
              <a:ext cx="14287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4069250"/>
            <a:ext cx="8161003" cy="828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4400" b="1" baseline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905256"/>
            <a:ext cx="8161003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9025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2"/>
          </p:nvPr>
        </p:nvSpPr>
        <p:spPr>
          <a:xfrm>
            <a:off x="6084168" y="6341555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pPr/>
              <a:t>07.10.18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4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4" y="1844675"/>
            <a:ext cx="8491536" cy="4835525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44624"/>
            <a:ext cx="9108504" cy="288032"/>
            <a:chOff x="0" y="44624"/>
            <a:chExt cx="9108504" cy="288032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44624"/>
              <a:ext cx="9108504" cy="288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5652120" y="75600"/>
              <a:ext cx="33843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900" b="0" i="0" spc="3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Lehrbuch</a:t>
              </a:r>
              <a:r>
                <a:rPr lang="de-AT" sz="900" b="0" i="0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900" b="1" i="0" cap="all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Wirtschaftsinformatik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400" y="3934800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cap="none" baseline="0" dirty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4400" y="5083200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Hier optional Untertitel für Kapitel eingeben 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0" y="44624"/>
            <a:ext cx="9108504" cy="288032"/>
            <a:chOff x="0" y="44624"/>
            <a:chExt cx="9108504" cy="288032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44624"/>
              <a:ext cx="9108504" cy="288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Textfeld 12"/>
            <p:cNvSpPr txBox="1"/>
            <p:nvPr userDrawn="1"/>
          </p:nvSpPr>
          <p:spPr>
            <a:xfrm>
              <a:off x="5652120" y="75600"/>
              <a:ext cx="33843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900" b="0" i="0" spc="3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Lehrbuch</a:t>
              </a:r>
              <a:r>
                <a:rPr lang="de-AT" sz="900" b="0" i="0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900" b="1" i="0" cap="all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Wirtschaftsinformatik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400" y="4068000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cap="none" baseline="0" dirty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4400" y="4906800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44624"/>
            <a:ext cx="9108504" cy="288032"/>
            <a:chOff x="0" y="44624"/>
            <a:chExt cx="9108504" cy="288032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44624"/>
              <a:ext cx="9108504" cy="288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Textfeld 12"/>
            <p:cNvSpPr txBox="1"/>
            <p:nvPr userDrawn="1"/>
          </p:nvSpPr>
          <p:spPr>
            <a:xfrm>
              <a:off x="5652120" y="75600"/>
              <a:ext cx="33843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900" b="0" i="0" spc="3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Lehrbuch</a:t>
              </a:r>
              <a:r>
                <a:rPr lang="de-AT" sz="900" b="0" i="0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900" b="1" i="0" cap="all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Wirtschaftsinformatik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9025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2"/>
          </p:nvPr>
        </p:nvSpPr>
        <p:spPr>
          <a:xfrm>
            <a:off x="6084168" y="6341555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pPr/>
              <a:t>07.10.18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9025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14"/>
          </p:nvPr>
        </p:nvSpPr>
        <p:spPr>
          <a:xfrm>
            <a:off x="6084168" y="6341555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pPr/>
              <a:t>07.10.18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46053"/>
            <a:ext cx="7668769" cy="4390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240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Fusszeile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9025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6084168" y="6341555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pPr/>
              <a:t>07.10.18</a:t>
            </a:fld>
            <a:endParaRPr lang="de-AT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0" y="44624"/>
            <a:ext cx="9108504" cy="288032"/>
            <a:chOff x="0" y="44624"/>
            <a:chExt cx="9108504" cy="288032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44624"/>
              <a:ext cx="9108504" cy="288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5652120" y="75600"/>
              <a:ext cx="33843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900" b="0" i="0" spc="3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Lehrbuch</a:t>
              </a:r>
              <a:r>
                <a:rPr lang="de-AT" sz="900" b="0" i="0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900" b="1" i="0" cap="all" spc="30" baseline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Wirtschaftsinformatik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62" r:id="rId5"/>
    <p:sldLayoutId id="2147483651" r:id="rId6"/>
    <p:sldLayoutId id="2147483652" r:id="rId7"/>
    <p:sldLayoutId id="2147483664" r:id="rId8"/>
    <p:sldLayoutId id="2147483665" r:id="rId9"/>
    <p:sldLayoutId id="2147483663" r:id="rId10"/>
    <p:sldLayoutId id="2147483666" r:id="rId11"/>
    <p:sldLayoutId id="2147483667" r:id="rId12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3"/>
        </a:buClr>
        <a:buFont typeface="Wingdings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19" userDrawn="1">
          <p15:clr>
            <a:srgbClr val="F26B43"/>
          </p15:clr>
        </p15:guide>
        <p15:guide id="5" orient="horz" pos="1163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54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hyperlink" Target="http://a16z.com/tag/mobile-is-eating-the-worl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www.youtube.com/watch?v=lvaiEW-Sm4A&amp;list=PLG7EqWtzeIhUJFbSVfdGXw7fUvAfr0tb_&amp;feature=player_embedd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wmf"/><Relationship Id="rId11" Type="http://schemas.openxmlformats.org/officeDocument/2006/relationships/image" Target="../media/image57.jpe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jpeg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871913"/>
            <a:ext cx="8964613" cy="1141412"/>
          </a:xfrm>
        </p:spPr>
        <p:txBody>
          <a:bodyPr/>
          <a:lstStyle/>
          <a:p>
            <a:pPr algn="ctr"/>
            <a:r>
              <a:rPr lang="de-DE" sz="3200" dirty="0">
                <a:latin typeface="Verdana" charset="0"/>
              </a:rPr>
              <a:t>Foliensatz Wirtschaftsinformatik</a:t>
            </a:r>
            <a:endParaRPr lang="de-DE" altLang="de-DE" sz="3200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45141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844675"/>
            <a:ext cx="4392612" cy="4584700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0"/>
              </a:spcBef>
              <a:defRPr/>
            </a:pPr>
            <a:r>
              <a:rPr sz="1800" dirty="0"/>
              <a:t>Es gibt zu viel IT, die zu wenig (sinnvoll) genutzt wird</a:t>
            </a:r>
          </a:p>
          <a:p>
            <a:pPr marL="271463" indent="-271463">
              <a:spcBef>
                <a:spcPts val="0"/>
              </a:spcBef>
              <a:defRPr/>
            </a:pPr>
            <a:r>
              <a:rPr sz="1800" dirty="0"/>
              <a:t>Technologie-Entscheidungen werden häufig von IT-Spezialisten getroffen, die Manager fühlen sich marginalisiert</a:t>
            </a:r>
          </a:p>
          <a:p>
            <a:pPr marL="271463" indent="-271463">
              <a:spcBef>
                <a:spcPts val="0"/>
              </a:spcBef>
              <a:defRPr/>
            </a:pPr>
            <a:r>
              <a:rPr lang="de-AT" sz="1800" b="1" dirty="0"/>
              <a:t>Die Rolle der IT im Unternehmen wandelt sich:</a:t>
            </a:r>
          </a:p>
          <a:p>
            <a:pPr marL="633413" lvl="1" indent="-271463">
              <a:spcBef>
                <a:spcPts val="0"/>
              </a:spcBef>
              <a:defRPr/>
            </a:pPr>
            <a:r>
              <a:rPr lang="de-AT" sz="1400" b="1" dirty="0"/>
              <a:t>Business-IT-</a:t>
            </a:r>
            <a:r>
              <a:rPr lang="de-AT" sz="1400" b="1" dirty="0" err="1"/>
              <a:t>Alignment</a:t>
            </a:r>
            <a:endParaRPr lang="de-AT" sz="1400" b="1" dirty="0"/>
          </a:p>
          <a:p>
            <a:pPr marL="633413" lvl="1" indent="-271463">
              <a:spcBef>
                <a:spcPts val="0"/>
              </a:spcBef>
              <a:defRPr/>
            </a:pPr>
            <a:r>
              <a:rPr lang="de-AT" sz="1400" b="1" dirty="0"/>
              <a:t>(IT-)</a:t>
            </a:r>
            <a:r>
              <a:rPr lang="de-AT" sz="1400" b="1" dirty="0" err="1"/>
              <a:t>Governance</a:t>
            </a:r>
            <a:endParaRPr lang="de-AT" sz="1400" b="1" dirty="0"/>
          </a:p>
          <a:p>
            <a:pPr marL="271463" indent="-271463">
              <a:spcBef>
                <a:spcPts val="0"/>
              </a:spcBef>
              <a:defRPr/>
            </a:pPr>
            <a:r>
              <a:rPr lang="de-AT" sz="1800" b="1" dirty="0"/>
              <a:t>Technik als Hilfsdienstleistung vs. Technik als befähigende Maßnahme („</a:t>
            </a:r>
            <a:r>
              <a:rPr lang="de-AT" sz="1800" b="1" dirty="0" err="1"/>
              <a:t>enabler</a:t>
            </a:r>
            <a:r>
              <a:rPr lang="de-AT" sz="1800" b="1" dirty="0"/>
              <a:t>“) vs. Technik als Gestalter</a:t>
            </a:r>
            <a:endParaRPr sz="1800" b="1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638" cy="1439862"/>
          </a:xfrm>
        </p:spPr>
        <p:txBody>
          <a:bodyPr/>
          <a:lstStyle/>
          <a:p>
            <a:r>
              <a:rPr lang="de-DE" altLang="de-DE" dirty="0"/>
              <a:t>Warum soll sich ein Studierender der Wirtschaftswissenschaften mit IT auseinandersetzen?</a:t>
            </a:r>
          </a:p>
        </p:txBody>
      </p:sp>
      <p:pic>
        <p:nvPicPr>
          <p:cNvPr id="30724" name="Picture 4" descr="last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8778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04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8313" y="2028825"/>
            <a:ext cx="8351837" cy="449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sz="1400" dirty="0"/>
              <a:t>Ein Wirtschaftsinformatiker ist bei einem großen Reiseveranstalter beschäftigt. Welche der nachfolgenden Aufgabenstellungen sind typisch für sein/ihr Tätigkeitsfeld?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Technische und organisatorische Planung des Internetauftritts des Unternehmens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Untersuchung der Möglichkeiten eines Anschlusses der Filialen an ein rechnergestütztes Platzbuchungssystem verschiedener Luftverkehrsgesellschaften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Anpassung und Erweiterung der Standardprogramme des Platzbuchungssystems an die unternehmensindividuellen Verhältnisse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Auswahl von PCs, die in den Filialen für das Platzbuchungssystem installiert werden sollen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Auswahl von Reisezielen in der Karibik, die in den Katalog aufgenommen werden sollen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Ökonomische Rechtfertigung des Anschlusses der Filialen an dieses Platzbuchungssystem auf Basis einer Wirtschaftlichkeitsrechnung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Verhandlungen mit Charterfluggesellschaften über Platzkontingente</a:t>
            </a:r>
          </a:p>
          <a:p>
            <a:pPr marL="708660" lvl="1" indent="-342900" eaLnBrk="1" fontAlgn="auto" hangingPunct="1">
              <a:spcAft>
                <a:spcPts val="600"/>
              </a:spcAft>
              <a:defRPr/>
            </a:pPr>
            <a:r>
              <a:rPr sz="1400" dirty="0"/>
              <a:t>Konstruktion und Fertigung von SB-Terminals für die speziellen Bedürfnisse im Reisegewerbe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229225"/>
            <a:ext cx="452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el 15"/>
          <p:cNvSpPr>
            <a:spLocks noGrp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pPr eaLnBrk="1" hangingPunct="1"/>
            <a:r>
              <a:rPr lang="de-AT" altLang="de-DE" sz="3200" dirty="0"/>
              <a:t>ÜA: Welche der folgenden Aussagen sind richtig?</a:t>
            </a:r>
            <a:endParaRPr lang="de-DE" altLang="de-DE" sz="3200" dirty="0"/>
          </a:p>
        </p:txBody>
      </p:sp>
      <p:sp>
        <p:nvSpPr>
          <p:cNvPr id="14131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B33B257-F60F-4E74-B62F-476483DF73B9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11</a:t>
            </a:fld>
            <a:endParaRPr lang="de-AT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83393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365625"/>
            <a:ext cx="452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860800"/>
            <a:ext cx="417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394075"/>
            <a:ext cx="417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924175"/>
            <a:ext cx="417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492375"/>
            <a:ext cx="417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732463"/>
            <a:ext cx="452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5659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774277" cy="1143000"/>
          </a:xfrm>
        </p:spPr>
        <p:txBody>
          <a:bodyPr/>
          <a:lstStyle/>
          <a:p>
            <a:r>
              <a:rPr lang="de-DE" dirty="0"/>
              <a:t>Wiederholungs-/Diskussionsfragen zu Kapitel 1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7" y="1993340"/>
            <a:ext cx="5622151" cy="4387988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Wie ist ein Informationssystem definiert?</a:t>
            </a:r>
          </a:p>
          <a:p>
            <a:endParaRPr lang="de-DE" sz="2000" dirty="0"/>
          </a:p>
          <a:p>
            <a:r>
              <a:rPr lang="de-DE" sz="2000" dirty="0"/>
              <a:t>Wie beeinflussen Informationssysteme die Geschäftsprozesse eines Betriebs?</a:t>
            </a:r>
          </a:p>
          <a:p>
            <a:endParaRPr lang="de-DE" sz="2000" dirty="0"/>
          </a:p>
          <a:p>
            <a:r>
              <a:rPr lang="de-DE" sz="2000" dirty="0"/>
              <a:t>Wie gelangt Fachwissen in ein Informationssystem?</a:t>
            </a:r>
          </a:p>
          <a:p>
            <a:endParaRPr lang="de-DE" sz="2000" dirty="0"/>
          </a:p>
          <a:p>
            <a:r>
              <a:rPr lang="de-DE" sz="2000" dirty="0"/>
              <a:t>Nennen Sie Vor- und Nachteile, die sich bei der Automatisierung von Geschäftsprozessen durch Rechnersysteme ergeben!</a:t>
            </a:r>
            <a:endParaRPr lang="de-AT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537E-847F-46CF-B7AA-1A3BB700D612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pic>
        <p:nvPicPr>
          <p:cNvPr id="6" name="Picture 2" descr="C:\Users\Administrator\AppData\Local\Microsoft\Windows\Temporary Internet Files\Content.IE5\975W7YA7\green-question-mark-2-1376705999Yz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49016"/>
            <a:ext cx="827583" cy="15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6336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46" y="5086276"/>
            <a:ext cx="2173493" cy="141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153628"/>
            <a:ext cx="10128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46" y="3992740"/>
            <a:ext cx="979419" cy="12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529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val 120"/>
          <p:cNvSpPr>
            <a:spLocks noChangeArrowheads="1"/>
          </p:cNvSpPr>
          <p:nvPr/>
        </p:nvSpPr>
        <p:spPr bwMode="auto">
          <a:xfrm>
            <a:off x="5076825" y="2997200"/>
            <a:ext cx="3743325" cy="338455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3600" tIns="46800" rIns="936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1749" name="Rectangle 59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pPr eaLnBrk="1" hangingPunct="1"/>
            <a:r>
              <a:rPr lang="de-DE" altLang="de-DE"/>
              <a:t>Was ist ein Informationssystem?</a:t>
            </a:r>
          </a:p>
        </p:txBody>
      </p:sp>
      <p:sp>
        <p:nvSpPr>
          <p:cNvPr id="45063" name="Rectangle 60"/>
          <p:cNvSpPr>
            <a:spLocks noGrp="1" noChangeArrowheads="1"/>
          </p:cNvSpPr>
          <p:nvPr>
            <p:ph idx="1"/>
          </p:nvPr>
        </p:nvSpPr>
        <p:spPr>
          <a:xfrm>
            <a:off x="468313" y="2028825"/>
            <a:ext cx="4459287" cy="4495800"/>
          </a:xfrm>
        </p:spPr>
        <p:txBody>
          <a:bodyPr>
            <a:noAutofit/>
          </a:bodyPr>
          <a:lstStyle/>
          <a:p>
            <a:pPr marL="268288" indent="-268288" eaLnBrk="1" fontAlgn="auto" hangingPunct="1">
              <a:spcAft>
                <a:spcPts val="0"/>
              </a:spcAft>
              <a:defRPr/>
            </a:pPr>
            <a:r>
              <a:rPr sz="1800" b="1" dirty="0">
                <a:solidFill>
                  <a:schemeClr val="accent4">
                    <a:lumMod val="50000"/>
                  </a:schemeClr>
                </a:solidFill>
              </a:rPr>
              <a:t>System </a:t>
            </a:r>
            <a:r>
              <a:rPr sz="1800" dirty="0"/>
              <a:t>= Menge von Elementen mit Eigenschaften, wobei die Elemente durch Beziehungen verbunden sind</a:t>
            </a:r>
          </a:p>
          <a:p>
            <a:pPr marL="268288" indent="-268288" eaLnBrk="1" fontAlgn="auto" hangingPunct="1">
              <a:spcAft>
                <a:spcPts val="0"/>
              </a:spcAft>
              <a:defRPr/>
            </a:pPr>
            <a:endParaRPr sz="1800" dirty="0"/>
          </a:p>
          <a:p>
            <a:pPr marL="268288" indent="-268288" eaLnBrk="1" fontAlgn="auto" hangingPunct="1">
              <a:spcAft>
                <a:spcPts val="0"/>
              </a:spcAft>
              <a:defRPr/>
            </a:pPr>
            <a:r>
              <a:rPr sz="1800" b="1" dirty="0">
                <a:solidFill>
                  <a:schemeClr val="accent4">
                    <a:lumMod val="50000"/>
                  </a:schemeClr>
                </a:solidFill>
              </a:rPr>
              <a:t>Informationssystem </a:t>
            </a:r>
            <a:r>
              <a:rPr sz="1800" dirty="0"/>
              <a:t>= besteht aus Menschen und Maschinen, die Information erzeugen und/oder benutzen und die durch Kommunikationsbeziehungen miteinander verbunden sind </a:t>
            </a:r>
          </a:p>
        </p:txBody>
      </p:sp>
      <p:sp>
        <p:nvSpPr>
          <p:cNvPr id="45064" name="Text Box 112"/>
          <p:cNvSpPr txBox="1">
            <a:spLocks noChangeArrowheads="1"/>
          </p:cNvSpPr>
          <p:nvPr/>
        </p:nvSpPr>
        <p:spPr bwMode="auto">
          <a:xfrm>
            <a:off x="5435600" y="1989138"/>
            <a:ext cx="3084513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C00000"/>
                </a:solidFill>
                <a:latin typeface="Verdana"/>
                <a:ea typeface="+mn-ea"/>
              </a:rPr>
              <a:t>Betriebliches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C00000"/>
                </a:solidFill>
                <a:latin typeface="Verdana"/>
                <a:ea typeface="+mn-ea"/>
              </a:rPr>
              <a:t>Informationssystem</a:t>
            </a:r>
          </a:p>
        </p:txBody>
      </p:sp>
      <p:sp>
        <p:nvSpPr>
          <p:cNvPr id="17415" name="Oval 114"/>
          <p:cNvSpPr>
            <a:spLocks noChangeArrowheads="1"/>
          </p:cNvSpPr>
          <p:nvPr/>
        </p:nvSpPr>
        <p:spPr bwMode="auto">
          <a:xfrm>
            <a:off x="5435600" y="4868863"/>
            <a:ext cx="1008063" cy="9366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3600" tIns="46800" rIns="93600" bIns="4680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FFFFFF"/>
                </a:solidFill>
                <a:latin typeface="Arial" pitchFamily="34" charset="0"/>
                <a:ea typeface="+mn-ea"/>
              </a:rPr>
              <a:t>Auf-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FFFFFF"/>
                </a:solidFill>
                <a:latin typeface="Arial" pitchFamily="34" charset="0"/>
                <a:ea typeface="+mn-ea"/>
              </a:rPr>
              <a:t>gaben</a:t>
            </a:r>
          </a:p>
        </p:txBody>
      </p:sp>
      <p:sp>
        <p:nvSpPr>
          <p:cNvPr id="17416" name="Oval 115"/>
          <p:cNvSpPr>
            <a:spLocks noChangeArrowheads="1"/>
          </p:cNvSpPr>
          <p:nvPr/>
        </p:nvSpPr>
        <p:spPr bwMode="auto">
          <a:xfrm>
            <a:off x="7451725" y="4868863"/>
            <a:ext cx="1008063" cy="9366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3600" tIns="46800" rIns="93600" bIns="4680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FFFFFF"/>
                </a:solidFill>
                <a:latin typeface="Arial" pitchFamily="34" charset="0"/>
                <a:ea typeface="+mn-ea"/>
              </a:rPr>
              <a:t>Infor</a:t>
            </a:r>
            <a:r>
              <a:rPr lang="de-DE" dirty="0">
                <a:solidFill>
                  <a:srgbClr val="FFFFFF"/>
                </a:solidFill>
                <a:latin typeface="Arial" pitchFamily="34" charset="0"/>
                <a:ea typeface="+mn-ea"/>
              </a:rPr>
              <a:t>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FFFFFF"/>
                </a:solidFill>
                <a:latin typeface="Arial" pitchFamily="34" charset="0"/>
                <a:ea typeface="+mn-ea"/>
              </a:rPr>
              <a:t>mations</a:t>
            </a:r>
            <a:r>
              <a:rPr lang="de-DE" dirty="0">
                <a:solidFill>
                  <a:srgbClr val="FFFFFF"/>
                </a:solidFill>
                <a:latin typeface="Arial" pitchFamily="34" charset="0"/>
                <a:ea typeface="+mn-ea"/>
              </a:rPr>
              <a:t>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FFFFFF"/>
                </a:solidFill>
                <a:latin typeface="Arial" pitchFamily="34" charset="0"/>
                <a:ea typeface="+mn-ea"/>
              </a:rPr>
              <a:t>technik</a:t>
            </a:r>
            <a:endParaRPr lang="de-DE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17417" name="Oval 116"/>
          <p:cNvSpPr>
            <a:spLocks noChangeArrowheads="1"/>
          </p:cNvSpPr>
          <p:nvPr/>
        </p:nvSpPr>
        <p:spPr bwMode="auto">
          <a:xfrm>
            <a:off x="6443663" y="3141663"/>
            <a:ext cx="1008062" cy="9366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3600" tIns="46800" rIns="93600" bIns="4680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FFFFFF"/>
                </a:solidFill>
                <a:latin typeface="Arial" pitchFamily="34" charset="0"/>
                <a:ea typeface="+mn-ea"/>
              </a:rPr>
              <a:t>Mitar-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FFFFFF"/>
                </a:solidFill>
                <a:latin typeface="Arial" pitchFamily="34" charset="0"/>
                <a:ea typeface="+mn-ea"/>
              </a:rPr>
              <a:t>beiter</a:t>
            </a:r>
            <a:endParaRPr lang="de-DE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cxnSp>
        <p:nvCxnSpPr>
          <p:cNvPr id="31761" name="AutoShape 117"/>
          <p:cNvCxnSpPr>
            <a:cxnSpLocks noChangeShapeType="1"/>
          </p:cNvCxnSpPr>
          <p:nvPr/>
        </p:nvCxnSpPr>
        <p:spPr bwMode="auto">
          <a:xfrm flipH="1">
            <a:off x="6084888" y="4005263"/>
            <a:ext cx="574675" cy="863600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62" name="AutoShape 118"/>
          <p:cNvCxnSpPr>
            <a:cxnSpLocks noChangeShapeType="1"/>
          </p:cNvCxnSpPr>
          <p:nvPr/>
        </p:nvCxnSpPr>
        <p:spPr bwMode="auto">
          <a:xfrm>
            <a:off x="7235825" y="4005263"/>
            <a:ext cx="576263" cy="863600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63" name="AutoShape 119"/>
          <p:cNvCxnSpPr>
            <a:cxnSpLocks noChangeShapeType="1"/>
          </p:cNvCxnSpPr>
          <p:nvPr/>
        </p:nvCxnSpPr>
        <p:spPr bwMode="auto">
          <a:xfrm>
            <a:off x="6443663" y="5337175"/>
            <a:ext cx="1008062" cy="0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456146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9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>Komplexes System mit Subsystemen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602929" cy="49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258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9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>Manuelle und automatisierte Subsysteme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3" y="1408715"/>
            <a:ext cx="7179994" cy="51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702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9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pPr eaLnBrk="1" hangingPunct="1"/>
            <a:r>
              <a:rPr lang="de-DE" altLang="de-DE"/>
              <a:t>Was ist ein Informationssystem?</a:t>
            </a:r>
          </a:p>
        </p:txBody>
      </p:sp>
      <p:sp>
        <p:nvSpPr>
          <p:cNvPr id="105" name="Rechteck 104"/>
          <p:cNvSpPr/>
          <p:nvPr/>
        </p:nvSpPr>
        <p:spPr>
          <a:xfrm>
            <a:off x="3275534" y="1916832"/>
            <a:ext cx="5580112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389188"/>
            <a:ext cx="17367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Grafik 50" descr="im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140075"/>
            <a:ext cx="12334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Grafik 51" descr="s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4868863"/>
            <a:ext cx="15192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hteck 108"/>
          <p:cNvSpPr/>
          <p:nvPr/>
        </p:nvSpPr>
        <p:spPr>
          <a:xfrm>
            <a:off x="3635375" y="3355975"/>
            <a:ext cx="1150938" cy="86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>
                <a:solidFill>
                  <a:srgbClr val="FFFFFF"/>
                </a:solidFill>
              </a:rPr>
              <a:t>010001010101011010101010010101110101010101101000101101010101101000010000000111101010110011001111</a:t>
            </a:r>
          </a:p>
        </p:txBody>
      </p:sp>
      <p:grpSp>
        <p:nvGrpSpPr>
          <p:cNvPr id="32778" name="Gruppieren 25"/>
          <p:cNvGrpSpPr>
            <a:grpSpLocks/>
          </p:cNvGrpSpPr>
          <p:nvPr/>
        </p:nvGrpSpPr>
        <p:grpSpPr bwMode="auto">
          <a:xfrm>
            <a:off x="4892675" y="3182938"/>
            <a:ext cx="2198688" cy="533400"/>
            <a:chOff x="1876479" y="2358228"/>
            <a:chExt cx="1660821" cy="533100"/>
          </a:xfrm>
        </p:grpSpPr>
        <p:sp>
          <p:nvSpPr>
            <p:cNvPr id="111" name="Rechteck 110"/>
            <p:cNvSpPr/>
            <p:nvPr/>
          </p:nvSpPr>
          <p:spPr>
            <a:xfrm>
              <a:off x="1876479" y="2358228"/>
              <a:ext cx="1660821" cy="5331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echteck 111"/>
            <p:cNvSpPr/>
            <p:nvPr/>
          </p:nvSpPr>
          <p:spPr>
            <a:xfrm>
              <a:off x="1876479" y="2358228"/>
              <a:ext cx="1660821" cy="5331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0" rIns="12700" bIns="0" spcCol="1270" anchor="ctr"/>
            <a:lstStyle/>
            <a:p>
              <a:pPr algn="ctr" defTabSz="4445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600" dirty="0">
                  <a:solidFill>
                    <a:srgbClr val="000000"/>
                  </a:solidFill>
                </a:rPr>
                <a:t>Betriebliche Aufgaben/Prozesse</a:t>
              </a:r>
            </a:p>
          </p:txBody>
        </p:sp>
      </p:grpSp>
      <p:sp>
        <p:nvSpPr>
          <p:cNvPr id="113" name="Rechteck 112"/>
          <p:cNvSpPr/>
          <p:nvPr/>
        </p:nvSpPr>
        <p:spPr>
          <a:xfrm>
            <a:off x="6908800" y="4076700"/>
            <a:ext cx="1838325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0" rIns="12700" bIns="0" spcCol="1270" anchor="ctr"/>
          <a:lstStyle/>
          <a:p>
            <a:pPr algn="ctr" defTabSz="4445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600" dirty="0">
                <a:solidFill>
                  <a:srgbClr val="000000"/>
                </a:solidFill>
              </a:rPr>
              <a:t>IT-Infrastruktur</a:t>
            </a:r>
          </a:p>
        </p:txBody>
      </p:sp>
      <p:grpSp>
        <p:nvGrpSpPr>
          <p:cNvPr id="32780" name="Gruppieren 34"/>
          <p:cNvGrpSpPr>
            <a:grpSpLocks/>
          </p:cNvGrpSpPr>
          <p:nvPr/>
        </p:nvGrpSpPr>
        <p:grpSpPr bwMode="auto">
          <a:xfrm>
            <a:off x="3562350" y="4003675"/>
            <a:ext cx="1296988" cy="576263"/>
            <a:chOff x="1876479" y="2358228"/>
            <a:chExt cx="1660821" cy="533100"/>
          </a:xfrm>
        </p:grpSpPr>
        <p:sp>
          <p:nvSpPr>
            <p:cNvPr id="115" name="Rechteck 114"/>
            <p:cNvSpPr/>
            <p:nvPr/>
          </p:nvSpPr>
          <p:spPr>
            <a:xfrm>
              <a:off x="1876479" y="2358228"/>
              <a:ext cx="1660821" cy="5331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Rechteck 115"/>
            <p:cNvSpPr/>
            <p:nvPr/>
          </p:nvSpPr>
          <p:spPr>
            <a:xfrm>
              <a:off x="1876479" y="2358228"/>
              <a:ext cx="1660821" cy="5331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0" rIns="12700" bIns="0" spcCol="1270" anchor="ctr"/>
            <a:lstStyle/>
            <a:p>
              <a:pPr algn="ctr" defTabSz="4445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600" dirty="0">
                  <a:solidFill>
                    <a:srgbClr val="000000"/>
                  </a:solidFill>
                </a:rPr>
                <a:t>Daten</a:t>
              </a:r>
            </a:p>
          </p:txBody>
        </p:sp>
      </p:grpSp>
      <p:grpSp>
        <p:nvGrpSpPr>
          <p:cNvPr id="32781" name="Gruppieren 38"/>
          <p:cNvGrpSpPr>
            <a:grpSpLocks/>
          </p:cNvGrpSpPr>
          <p:nvPr/>
        </p:nvGrpSpPr>
        <p:grpSpPr bwMode="auto">
          <a:xfrm>
            <a:off x="5003800" y="5605463"/>
            <a:ext cx="2232025" cy="533400"/>
            <a:chOff x="1876479" y="2358228"/>
            <a:chExt cx="1660821" cy="533100"/>
          </a:xfrm>
        </p:grpSpPr>
        <p:sp>
          <p:nvSpPr>
            <p:cNvPr id="118" name="Rechteck 117"/>
            <p:cNvSpPr/>
            <p:nvPr/>
          </p:nvSpPr>
          <p:spPr>
            <a:xfrm>
              <a:off x="1876479" y="2358228"/>
              <a:ext cx="1660821" cy="5331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Rechteck 118"/>
            <p:cNvSpPr/>
            <p:nvPr/>
          </p:nvSpPr>
          <p:spPr>
            <a:xfrm>
              <a:off x="1876479" y="2358228"/>
              <a:ext cx="1660821" cy="5331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0" rIns="12700" bIns="0" spcCol="1270" anchor="ctr"/>
            <a:lstStyle/>
            <a:p>
              <a:pPr algn="ctr" defTabSz="4445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de-DE" sz="1600" dirty="0">
                  <a:solidFill>
                    <a:srgbClr val="000000"/>
                  </a:solidFill>
                </a:rPr>
                <a:t>Anwendungssoftware</a:t>
              </a:r>
            </a:p>
          </p:txBody>
        </p:sp>
      </p:grpSp>
      <p:sp>
        <p:nvSpPr>
          <p:cNvPr id="120" name="Legende mit Pfeil in vier Richtungen 119"/>
          <p:cNvSpPr/>
          <p:nvPr/>
        </p:nvSpPr>
        <p:spPr>
          <a:xfrm>
            <a:off x="5219700" y="3787775"/>
            <a:ext cx="1439863" cy="108108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1" name="Abgerundetes Rechteck 120"/>
          <p:cNvSpPr/>
          <p:nvPr/>
        </p:nvSpPr>
        <p:spPr>
          <a:xfrm>
            <a:off x="250825" y="2347913"/>
            <a:ext cx="2087563" cy="1008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Organisation</a:t>
            </a:r>
          </a:p>
        </p:txBody>
      </p:sp>
      <p:sp>
        <p:nvSpPr>
          <p:cNvPr id="122" name="Abgerundetes Rechteck 121"/>
          <p:cNvSpPr/>
          <p:nvPr/>
        </p:nvSpPr>
        <p:spPr>
          <a:xfrm>
            <a:off x="250825" y="4724400"/>
            <a:ext cx="2087563" cy="1008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124" name="Pfeil nach oben und unten 123"/>
          <p:cNvSpPr/>
          <p:nvPr/>
        </p:nvSpPr>
        <p:spPr>
          <a:xfrm>
            <a:off x="1114425" y="3617913"/>
            <a:ext cx="360363" cy="935037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5" name="Pfeil nach oben und unten 124"/>
          <p:cNvSpPr/>
          <p:nvPr/>
        </p:nvSpPr>
        <p:spPr>
          <a:xfrm rot="2700000">
            <a:off x="2616995" y="4301331"/>
            <a:ext cx="360362" cy="936625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6" name="Pfeil nach oben und unten 125"/>
          <p:cNvSpPr/>
          <p:nvPr/>
        </p:nvSpPr>
        <p:spPr>
          <a:xfrm rot="18900000">
            <a:off x="2616200" y="2843213"/>
            <a:ext cx="360363" cy="935037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7" name="Rechteck 126"/>
          <p:cNvSpPr/>
          <p:nvPr/>
        </p:nvSpPr>
        <p:spPr>
          <a:xfrm>
            <a:off x="17463" y="6716713"/>
            <a:ext cx="4483100" cy="168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500" i="1" dirty="0">
                <a:solidFill>
                  <a:srgbClr val="000000"/>
                </a:solidFill>
                <a:latin typeface="Verdana"/>
                <a:ea typeface="+mn-ea"/>
              </a:rPr>
              <a:t>Quelle: uni.eicher.tv/Winfo/WI1_</a:t>
            </a:r>
            <a:r>
              <a:rPr lang="de-AT" sz="500" b="1" i="1" dirty="0">
                <a:solidFill>
                  <a:srgbClr val="000000"/>
                </a:solidFill>
                <a:latin typeface="Verdana"/>
                <a:ea typeface="+mn-ea"/>
              </a:rPr>
              <a:t>Vorlesung</a:t>
            </a:r>
            <a:r>
              <a:rPr lang="de-AT" sz="500" i="1" dirty="0">
                <a:solidFill>
                  <a:srgbClr val="000000"/>
                </a:solidFill>
                <a:latin typeface="Verdana"/>
                <a:ea typeface="+mn-ea"/>
              </a:rPr>
              <a:t>1_EinführungInDieWI.ppt</a:t>
            </a:r>
            <a:endParaRPr lang="de-AT" sz="500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2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1759974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4"/>
          <p:cNvSpPr>
            <a:spLocks noGrp="1" noChangeArrowheads="1"/>
          </p:cNvSpPr>
          <p:nvPr>
            <p:ph type="title"/>
          </p:nvPr>
        </p:nvSpPr>
        <p:spPr>
          <a:xfrm>
            <a:off x="461963" y="476250"/>
            <a:ext cx="6280150" cy="1143000"/>
          </a:xfrm>
        </p:spPr>
        <p:txBody>
          <a:bodyPr/>
          <a:lstStyle/>
          <a:p>
            <a:pPr eaLnBrk="1" hangingPunct="1"/>
            <a:r>
              <a:rPr lang="de-DE" altLang="de-DE" sz="3200"/>
              <a:t>Integration interner IS</a:t>
            </a:r>
          </a:p>
        </p:txBody>
      </p:sp>
      <p:sp>
        <p:nvSpPr>
          <p:cNvPr id="158745" name="Foliennummernplatzhalter 49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51FACC2-2396-4312-81AE-B1A54FC44CE2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17</a:t>
            </a:fld>
            <a:endParaRPr lang="de-AT">
              <a:solidFill>
                <a:srgbClr val="FFFFFF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88988" y="1812738"/>
            <a:ext cx="7404100" cy="4614863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>
              <a:solidFill>
                <a:srgbClr val="FFFFFF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77950" y="5692775"/>
            <a:ext cx="1154113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Forschung &amp;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Entwicklung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955925" y="5692775"/>
            <a:ext cx="1152525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Material-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wirtschaft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473575" y="5692775"/>
            <a:ext cx="1152525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Produktion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929313" y="5692775"/>
            <a:ext cx="1154112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Vertrieb,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Marketing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349500" y="4959350"/>
            <a:ext cx="11541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Finanz- und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Rechnungs-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wesen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744913" y="4959350"/>
            <a:ext cx="1154112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Personal-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wirtschaft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140325" y="4959350"/>
            <a:ext cx="11541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Sonstige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  <a:latin typeface="Verdana"/>
                <a:ea typeface="+mn-ea"/>
              </a:rPr>
              <a:t>Verwaltung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2470150" y="4016375"/>
            <a:ext cx="1152525" cy="681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rgbClr val="000000"/>
                </a:solidFill>
                <a:latin typeface="Verdana"/>
                <a:ea typeface="+mn-ea"/>
              </a:rPr>
              <a:t>Individuelle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rgbClr val="000000"/>
                </a:solidFill>
                <a:latin typeface="Verdana"/>
                <a:ea typeface="+mn-ea"/>
              </a:rPr>
              <a:t>Unterstützung</a:t>
            </a: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744913" y="4016375"/>
            <a:ext cx="1154112" cy="681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rgbClr val="000000"/>
                </a:solidFill>
                <a:latin typeface="Verdana"/>
                <a:ea typeface="+mn-ea"/>
              </a:rPr>
              <a:t>Gruppen-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 err="1">
                <a:solidFill>
                  <a:srgbClr val="000000"/>
                </a:solidFill>
                <a:latin typeface="Verdana"/>
                <a:ea typeface="+mn-ea"/>
              </a:rPr>
              <a:t>unterstützung</a:t>
            </a:r>
            <a:endParaRPr lang="de-DE" sz="1100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5018088" y="4016375"/>
            <a:ext cx="1093787" cy="681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rgbClr val="000000"/>
                </a:solidFill>
                <a:latin typeface="Verdana"/>
                <a:ea typeface="+mn-ea"/>
              </a:rPr>
              <a:t>Vorgangs-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rgbClr val="000000"/>
                </a:solidFill>
                <a:latin typeface="Verdana"/>
                <a:ea typeface="+mn-ea"/>
              </a:rPr>
              <a:t>bearbeitung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955925" y="3543300"/>
            <a:ext cx="2524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Abfrage- und Berichtssysteme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3259138" y="3019425"/>
            <a:ext cx="2047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MUS auf operativer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und taktischer Ebene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3622675" y="2074863"/>
            <a:ext cx="1319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MUS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auf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strategischer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ea typeface="+mn-ea"/>
              </a:rPr>
              <a:t>Ebene</a:t>
            </a: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>
            <a:off x="1924050" y="4802188"/>
            <a:ext cx="47339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2592388" y="3910013"/>
            <a:ext cx="3397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876300" y="5497513"/>
            <a:ext cx="184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1498600" y="2646363"/>
            <a:ext cx="1728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Planungs- 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Kontrollsysteme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7469188" y="5275263"/>
            <a:ext cx="103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Trans-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aktions-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rgbClr val="000000"/>
                </a:solidFill>
                <a:latin typeface="Verdana"/>
                <a:ea typeface="+mn-ea"/>
              </a:rPr>
              <a:t>systeme</a:t>
            </a:r>
            <a:endParaRPr lang="de-DE" sz="12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6657975" y="4016375"/>
            <a:ext cx="148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Büro-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Informations-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systeme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5503863" y="2547938"/>
            <a:ext cx="172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Management-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unterstützungs-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Verdana"/>
                <a:ea typeface="+mn-ea"/>
              </a:rPr>
              <a:t>systeme (MUS)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07505" y="4437112"/>
            <a:ext cx="17281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Administrations- und Dispositions-systeme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600" b="1" dirty="0">
              <a:solidFill>
                <a:srgbClr val="000000"/>
              </a:solidFill>
              <a:latin typeface="Verdan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600" b="1" dirty="0">
              <a:solidFill>
                <a:srgbClr val="000000"/>
              </a:solidFill>
              <a:latin typeface="Verdan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operative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rgbClr val="000000"/>
                </a:solidFill>
                <a:latin typeface="Verdana"/>
                <a:ea typeface="+mn-ea"/>
              </a:rPr>
              <a:t>Informa</a:t>
            </a: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rgbClr val="000000"/>
                </a:solidFill>
                <a:latin typeface="Verdana"/>
                <a:ea typeface="+mn-ea"/>
              </a:rPr>
              <a:t>tions</a:t>
            </a: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rgbClr val="000000"/>
                </a:solidFill>
                <a:latin typeface="Verdana"/>
                <a:ea typeface="+mn-ea"/>
              </a:rPr>
              <a:t>sys</a:t>
            </a: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rgbClr val="000000"/>
                </a:solidFill>
                <a:latin typeface="Verdana"/>
                <a:ea typeface="+mn-ea"/>
              </a:rPr>
              <a:t>teme</a:t>
            </a:r>
            <a:endParaRPr lang="de-DE" sz="12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7897813" y="6037263"/>
            <a:ext cx="103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ea typeface="+mn-ea"/>
              </a:rPr>
              <a:t>ERP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8543925" y="1774825"/>
            <a:ext cx="0" cy="49672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lIns="93600" tIns="46800" rIns="936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7758113" y="2955925"/>
            <a:ext cx="13858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000000"/>
                </a:solidFill>
                <a:latin typeface="Verdana"/>
                <a:ea typeface="+mn-ea"/>
              </a:rPr>
              <a:t>Vertikale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000000"/>
                </a:solidFill>
                <a:latin typeface="Verdana"/>
                <a:ea typeface="+mn-ea"/>
              </a:rPr>
              <a:t>Integration</a:t>
            </a:r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657225" y="6599238"/>
            <a:ext cx="72723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lIns="93600" tIns="46800" rIns="936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00400" y="6442075"/>
            <a:ext cx="2871788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3600" tIns="46800" rIns="936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Verdana"/>
                <a:ea typeface="+mn-ea"/>
              </a:rPr>
              <a:t>Horizontale Integration</a:t>
            </a:r>
          </a:p>
        </p:txBody>
      </p:sp>
    </p:spTree>
    <p:extLst>
      <p:ext uri="{BB962C8B-B14F-4D97-AF65-F5344CB8AC3E}">
        <p14:creationId xmlns:p14="http://schemas.microsoft.com/office/powerpoint/2010/main" val="286177925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9"/>
          <p:cNvSpPr>
            <a:spLocks noGrp="1" noChangeArrowheads="1"/>
          </p:cNvSpPr>
          <p:nvPr>
            <p:ph type="title"/>
          </p:nvPr>
        </p:nvSpPr>
        <p:spPr>
          <a:xfrm>
            <a:off x="462406" y="432000"/>
            <a:ext cx="8430074" cy="1143000"/>
          </a:xfrm>
        </p:spPr>
        <p:txBody>
          <a:bodyPr/>
          <a:lstStyle/>
          <a:p>
            <a:pPr eaLnBrk="1" hangingPunct="1"/>
            <a:r>
              <a:rPr lang="de-DE" altLang="de-DE" sz="2500" dirty="0"/>
              <a:t>Integration von Marktpartnern durch außenwirksame Informationssysteme</a:t>
            </a:r>
          </a:p>
        </p:txBody>
      </p:sp>
      <p:sp>
        <p:nvSpPr>
          <p:cNvPr id="159747" name="Foliennummernplatzhalter 26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2B5A09-64DF-4108-AADA-032AB6B7001C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18</a:t>
            </a:fld>
            <a:endParaRPr lang="de-AT">
              <a:solidFill>
                <a:srgbClr val="FFFFFF"/>
              </a:solidFill>
            </a:endParaRPr>
          </a:p>
        </p:txBody>
      </p:sp>
      <p:sp>
        <p:nvSpPr>
          <p:cNvPr id="52227" name="Oval 5"/>
          <p:cNvSpPr>
            <a:spLocks noChangeArrowheads="1"/>
          </p:cNvSpPr>
          <p:nvPr/>
        </p:nvSpPr>
        <p:spPr bwMode="auto">
          <a:xfrm>
            <a:off x="1835696" y="1757238"/>
            <a:ext cx="5257254" cy="4870691"/>
          </a:xfrm>
          <a:prstGeom prst="ellipse">
            <a:avLst/>
          </a:prstGeom>
          <a:solidFill>
            <a:srgbClr val="F3DB97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3600" tIns="46800" rIns="936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  <a:latin typeface="Verdana"/>
              <a:ea typeface="+mn-ea"/>
            </a:endParaRPr>
          </a:p>
        </p:txBody>
      </p:sp>
      <p:grpSp>
        <p:nvGrpSpPr>
          <p:cNvPr id="48135" name="Group 6"/>
          <p:cNvGrpSpPr>
            <a:grpSpLocks/>
          </p:cNvGrpSpPr>
          <p:nvPr/>
        </p:nvGrpSpPr>
        <p:grpSpPr bwMode="auto">
          <a:xfrm>
            <a:off x="2449513" y="1928813"/>
            <a:ext cx="4000500" cy="3500437"/>
            <a:chOff x="2154" y="1570"/>
            <a:chExt cx="1543" cy="1315"/>
          </a:xfrm>
        </p:grpSpPr>
        <p:sp>
          <p:nvSpPr>
            <p:cNvPr id="52235" name="AutoShape 7"/>
            <p:cNvSpPr>
              <a:spLocks noChangeArrowheads="1"/>
            </p:cNvSpPr>
            <p:nvPr/>
          </p:nvSpPr>
          <p:spPr bwMode="auto">
            <a:xfrm>
              <a:off x="2154" y="1570"/>
              <a:ext cx="1543" cy="131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36" name="Rectangle 8"/>
            <p:cNvSpPr>
              <a:spLocks noChangeArrowheads="1"/>
            </p:cNvSpPr>
            <p:nvPr/>
          </p:nvSpPr>
          <p:spPr bwMode="auto">
            <a:xfrm>
              <a:off x="2319" y="2676"/>
              <a:ext cx="240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37" name="Rectangle 9"/>
            <p:cNvSpPr>
              <a:spLocks noChangeArrowheads="1"/>
            </p:cNvSpPr>
            <p:nvPr/>
          </p:nvSpPr>
          <p:spPr bwMode="auto">
            <a:xfrm>
              <a:off x="2647" y="2676"/>
              <a:ext cx="241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38" name="Rectangle 10"/>
            <p:cNvSpPr>
              <a:spLocks noChangeArrowheads="1"/>
            </p:cNvSpPr>
            <p:nvPr/>
          </p:nvSpPr>
          <p:spPr bwMode="auto">
            <a:xfrm>
              <a:off x="2963" y="2676"/>
              <a:ext cx="241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39" name="Rectangle 11"/>
            <p:cNvSpPr>
              <a:spLocks noChangeArrowheads="1"/>
            </p:cNvSpPr>
            <p:nvPr/>
          </p:nvSpPr>
          <p:spPr bwMode="auto">
            <a:xfrm>
              <a:off x="3267" y="2676"/>
              <a:ext cx="240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0" name="Rectangle 12"/>
            <p:cNvSpPr>
              <a:spLocks noChangeArrowheads="1"/>
            </p:cNvSpPr>
            <p:nvPr/>
          </p:nvSpPr>
          <p:spPr bwMode="auto">
            <a:xfrm>
              <a:off x="2521" y="2467"/>
              <a:ext cx="240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1" name="Rectangle 13"/>
            <p:cNvSpPr>
              <a:spLocks noChangeArrowheads="1"/>
            </p:cNvSpPr>
            <p:nvPr/>
          </p:nvSpPr>
          <p:spPr bwMode="auto">
            <a:xfrm>
              <a:off x="2812" y="2467"/>
              <a:ext cx="240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2" name="Rectangle 14"/>
            <p:cNvSpPr>
              <a:spLocks noChangeArrowheads="1"/>
            </p:cNvSpPr>
            <p:nvPr/>
          </p:nvSpPr>
          <p:spPr bwMode="auto">
            <a:xfrm>
              <a:off x="3103" y="2467"/>
              <a:ext cx="240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3" name="Oval 15"/>
            <p:cNvSpPr>
              <a:spLocks noChangeArrowheads="1"/>
            </p:cNvSpPr>
            <p:nvPr/>
          </p:nvSpPr>
          <p:spPr bwMode="auto">
            <a:xfrm>
              <a:off x="2546" y="2198"/>
              <a:ext cx="240" cy="1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4" name="Oval 16"/>
            <p:cNvSpPr>
              <a:spLocks noChangeArrowheads="1"/>
            </p:cNvSpPr>
            <p:nvPr/>
          </p:nvSpPr>
          <p:spPr bwMode="auto">
            <a:xfrm>
              <a:off x="2812" y="2198"/>
              <a:ext cx="240" cy="1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5" name="Oval 17"/>
            <p:cNvSpPr>
              <a:spLocks noChangeArrowheads="1"/>
            </p:cNvSpPr>
            <p:nvPr/>
          </p:nvSpPr>
          <p:spPr bwMode="auto">
            <a:xfrm>
              <a:off x="3077" y="2198"/>
              <a:ext cx="228" cy="1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46" name="Rectangle 18"/>
            <p:cNvSpPr>
              <a:spLocks noChangeArrowheads="1"/>
            </p:cNvSpPr>
            <p:nvPr/>
          </p:nvSpPr>
          <p:spPr bwMode="auto">
            <a:xfrm>
              <a:off x="2608" y="2073"/>
              <a:ext cx="5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52247" name="Rectangle 19"/>
            <p:cNvSpPr>
              <a:spLocks noChangeArrowheads="1"/>
            </p:cNvSpPr>
            <p:nvPr/>
          </p:nvSpPr>
          <p:spPr bwMode="auto">
            <a:xfrm>
              <a:off x="2711" y="1914"/>
              <a:ext cx="42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52248" name="Rectangle 20"/>
            <p:cNvSpPr>
              <a:spLocks noChangeArrowheads="1"/>
            </p:cNvSpPr>
            <p:nvPr/>
          </p:nvSpPr>
          <p:spPr bwMode="auto">
            <a:xfrm>
              <a:off x="2786" y="1644"/>
              <a:ext cx="275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52249" name="Line 21"/>
            <p:cNvSpPr>
              <a:spLocks noChangeShapeType="1"/>
            </p:cNvSpPr>
            <p:nvPr/>
          </p:nvSpPr>
          <p:spPr bwMode="auto">
            <a:xfrm>
              <a:off x="2432" y="2422"/>
              <a:ext cx="987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2250" name="Line 22"/>
            <p:cNvSpPr>
              <a:spLocks noChangeShapeType="1"/>
            </p:cNvSpPr>
            <p:nvPr/>
          </p:nvSpPr>
          <p:spPr bwMode="auto">
            <a:xfrm>
              <a:off x="2571" y="2168"/>
              <a:ext cx="7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</p:grpSp>
      <p:sp>
        <p:nvSpPr>
          <p:cNvPr id="52229" name="Text Box 24"/>
          <p:cNvSpPr txBox="1">
            <a:spLocks noChangeArrowheads="1"/>
          </p:cNvSpPr>
          <p:nvPr/>
        </p:nvSpPr>
        <p:spPr bwMode="auto">
          <a:xfrm>
            <a:off x="5378450" y="3143250"/>
            <a:ext cx="1714500" cy="833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Verdana"/>
                <a:ea typeface="+mn-ea"/>
              </a:rPr>
              <a:t>Konsumenten-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Verdana"/>
                <a:ea typeface="+mn-ea"/>
              </a:rPr>
              <a:t>informations-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rgbClr val="000000"/>
                </a:solidFill>
                <a:latin typeface="Verdana"/>
                <a:ea typeface="+mn-ea"/>
              </a:rPr>
              <a:t>systeme</a:t>
            </a:r>
            <a:endParaRPr lang="de-DE" sz="1600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52230" name="Text Box 25"/>
          <p:cNvSpPr txBox="1">
            <a:spLocks noChangeArrowheads="1"/>
          </p:cNvSpPr>
          <p:nvPr/>
        </p:nvSpPr>
        <p:spPr bwMode="auto">
          <a:xfrm>
            <a:off x="1949450" y="3000375"/>
            <a:ext cx="1785938" cy="10795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Verdana"/>
                <a:ea typeface="+mn-ea"/>
              </a:rPr>
              <a:t>Zwischen-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Verdana"/>
                <a:ea typeface="+mn-ea"/>
              </a:rPr>
              <a:t>betriebliche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latin typeface="Verdana"/>
                <a:ea typeface="+mn-ea"/>
              </a:rPr>
              <a:t>Informations-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rgbClr val="000000"/>
                </a:solidFill>
                <a:latin typeface="Verdana"/>
                <a:ea typeface="+mn-ea"/>
              </a:rPr>
              <a:t>systeme</a:t>
            </a:r>
            <a:endParaRPr lang="de-DE" sz="1600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52231" name="Text Box 26"/>
          <p:cNvSpPr txBox="1">
            <a:spLocks noChangeArrowheads="1"/>
          </p:cNvSpPr>
          <p:nvPr/>
        </p:nvSpPr>
        <p:spPr bwMode="auto">
          <a:xfrm>
            <a:off x="3092450" y="2357438"/>
            <a:ext cx="2736850" cy="5873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rgbClr val="FFFFFF"/>
                </a:solidFill>
              </a:rPr>
              <a:t>Stakeholder</a:t>
            </a:r>
            <a:r>
              <a:rPr lang="de-DE" sz="1600" dirty="0">
                <a:solidFill>
                  <a:srgbClr val="FFFFFF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FFFFFF"/>
                </a:solidFill>
              </a:rPr>
              <a:t>Informationssysteme</a:t>
            </a:r>
          </a:p>
        </p:txBody>
      </p:sp>
      <p:sp>
        <p:nvSpPr>
          <p:cNvPr id="52232" name="Text Box 27"/>
          <p:cNvSpPr txBox="1">
            <a:spLocks noChangeArrowheads="1"/>
          </p:cNvSpPr>
          <p:nvPr/>
        </p:nvSpPr>
        <p:spPr bwMode="auto">
          <a:xfrm>
            <a:off x="3163888" y="5413375"/>
            <a:ext cx="2662237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latin typeface="Verdana"/>
                <a:ea typeface="+mn-ea"/>
              </a:rPr>
              <a:t>Außenwirksame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latin typeface="Verdana"/>
                <a:ea typeface="+mn-ea"/>
              </a:rPr>
              <a:t>Informationssysteme</a:t>
            </a:r>
          </a:p>
        </p:txBody>
      </p:sp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3092450" y="4000500"/>
            <a:ext cx="2749550" cy="5873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3600" tIns="46800" rIns="936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FFFFFF"/>
                </a:solidFill>
              </a:rPr>
              <a:t>Interne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FFFFFF"/>
                </a:solidFill>
              </a:rPr>
              <a:t>Informationssysteme</a:t>
            </a:r>
          </a:p>
        </p:txBody>
      </p:sp>
      <p:sp>
        <p:nvSpPr>
          <p:cNvPr id="27" name="Foliennummernplatzhalter 3"/>
          <p:cNvSpPr txBox="1">
            <a:spLocks/>
          </p:cNvSpPr>
          <p:nvPr/>
        </p:nvSpPr>
        <p:spPr>
          <a:xfrm>
            <a:off x="462406" y="6341555"/>
            <a:ext cx="321744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900" kern="1200" cap="all" baseline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>
                <a:solidFill>
                  <a:srgbClr val="A5A5A5"/>
                </a:solidFill>
              </a:rPr>
              <a:t>Seite </a:t>
            </a:r>
            <a:fld id="{166046A0-AEEA-43F1-8443-7B100695F77A}" type="slidenum">
              <a:rPr lang="de-AT" smtClean="0">
                <a:solidFill>
                  <a:srgbClr val="A5A5A5"/>
                </a:solidFill>
              </a:rPr>
              <a:pPr algn="l">
                <a:defRPr/>
              </a:pPr>
              <a:t>18</a:t>
            </a:fld>
            <a:endParaRPr lang="de-AT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915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Außenwirksame Informationssysteme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Seite </a:t>
            </a:r>
            <a:fld id="{166046A0-AEEA-43F1-8443-7B100695F77A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32881"/>
            <a:ext cx="5616623" cy="503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22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5"/>
          <p:cNvSpPr>
            <a:spLocks noChangeArrowheads="1"/>
          </p:cNvSpPr>
          <p:nvPr/>
        </p:nvSpPr>
        <p:spPr bwMode="auto">
          <a:xfrm>
            <a:off x="374650" y="647700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2800" b="1" dirty="0">
                <a:solidFill>
                  <a:srgbClr val="00040C"/>
                </a:solidFill>
                <a:latin typeface="+mn-lt"/>
              </a:rPr>
              <a:t>Lehrveranstaltungsinhalte</a:t>
            </a:r>
          </a:p>
        </p:txBody>
      </p:sp>
      <p:graphicFrame>
        <p:nvGraphicFramePr>
          <p:cNvPr id="150610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77011"/>
              </p:ext>
            </p:extLst>
          </p:nvPr>
        </p:nvGraphicFramePr>
        <p:xfrm>
          <a:off x="468313" y="1844824"/>
          <a:ext cx="8207375" cy="4285166"/>
        </p:xfrm>
        <a:graphic>
          <a:graphicData uri="http://schemas.openxmlformats.org/drawingml/2006/table">
            <a:tbl>
              <a:tblPr/>
              <a:tblGrid>
                <a:gridCol w="165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Termine</a:t>
                      </a:r>
                    </a:p>
                  </a:txBody>
                  <a:tcPr marL="93591" marR="93591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Inhalte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Kapitel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Textbuch-Seiten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 1. LV-Termin</a:t>
                      </a:r>
                    </a:p>
                  </a:txBody>
                  <a:tcPr marL="93591" marR="93591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Informationssysteme in Wirtschaft und Gesellschaft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Geschäftsprozessmanagement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1, 2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1 – 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57 – 96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 2. LV-Termin</a:t>
                      </a:r>
                    </a:p>
                  </a:txBody>
                  <a:tcPr marL="93591" marR="93591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Modellierung betrieblicher Informationssysteme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Unterstützung betrieblicher Leistungsprozesse durch ERP-Systeme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3, 4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97 – 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135 – 188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 3. LV-Termin</a:t>
                      </a:r>
                    </a:p>
                  </a:txBody>
                  <a:tcPr marL="93591" marR="93591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Außenwirksame Informationssysteme und Electronic Commerce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Managementunterstützungssysteme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5, 6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189 – 266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267 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– </a:t>
                      </a: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316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 4. LV-Termin</a:t>
                      </a:r>
                    </a:p>
                  </a:txBody>
                  <a:tcPr marL="93591" marR="93591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Planung, Entwicklung und Betrieb von Informationssystemen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Informationssicherheit und Datenschutz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7, 8 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317 – 368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369 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– </a:t>
                      </a: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422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 5. LV-Termin</a:t>
                      </a:r>
                    </a:p>
                  </a:txBody>
                  <a:tcPr marL="93591" marR="93591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Datenspeicherung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Rechnersysteme</a:t>
                      </a: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9, 10</a:t>
                      </a:r>
                      <a:endParaRPr kumimoji="0" lang="de-A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+mn-cs"/>
                      </a:endParaRP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423 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– </a:t>
                      </a: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494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+mn-cs"/>
                        </a:rPr>
                        <a:t>495 – 539</a:t>
                      </a:r>
                      <a:endParaRPr kumimoji="0" lang="de-A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+mn-cs"/>
                      </a:endParaRPr>
                    </a:p>
                  </a:txBody>
                  <a:tcPr marL="93591" marR="93591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58640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Informationssysteme dienen zur Abbildung der Realität	</a:t>
            </a:r>
          </a:p>
        </p:txBody>
      </p:sp>
      <p:sp>
        <p:nvSpPr>
          <p:cNvPr id="145412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DA745C7-7B79-4F88-89BF-734930E94209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20</a:t>
            </a:fld>
            <a:endParaRPr lang="de-AT">
              <a:solidFill>
                <a:srgbClr val="FFFFFF"/>
              </a:solidFill>
            </a:endParaRPr>
          </a:p>
        </p:txBody>
      </p:sp>
      <p:sp>
        <p:nvSpPr>
          <p:cNvPr id="211985" name="PubTriangle"/>
          <p:cNvSpPr>
            <a:spLocks noEditPoints="1" noChangeArrowheads="1"/>
          </p:cNvSpPr>
          <p:nvPr/>
        </p:nvSpPr>
        <p:spPr bwMode="auto">
          <a:xfrm>
            <a:off x="3636963" y="2016125"/>
            <a:ext cx="5256212" cy="2370138"/>
          </a:xfrm>
          <a:custGeom>
            <a:avLst/>
            <a:gdLst>
              <a:gd name="G0" fmla="+- 0 0 0"/>
              <a:gd name="G1" fmla="*/ 7633 1 2"/>
              <a:gd name="G2" fmla="*/ G1 20965 21600"/>
              <a:gd name="G3" fmla="+- 7633 0 G2"/>
              <a:gd name="G4" fmla="+- 7633 0 0"/>
              <a:gd name="G5" fmla="+- G1 10800 0"/>
              <a:gd name="G6" fmla="*/ 20965 1 2"/>
              <a:gd name="G7" fmla="+- 20965 0 0"/>
              <a:gd name="G8" fmla="+- G2 G6 G1"/>
              <a:gd name="G9" fmla="+- G8 10800 0"/>
              <a:gd name="G10" fmla="+- G6 10800 0"/>
              <a:gd name="T0" fmla="*/ 7633 w 21600"/>
              <a:gd name="T1" fmla="*/ 0 h 21600"/>
              <a:gd name="T2" fmla="*/ 3817 w 21600"/>
              <a:gd name="T3" fmla="*/ 10800 h 21600"/>
              <a:gd name="T4" fmla="*/ 0 w 21600"/>
              <a:gd name="T5" fmla="*/ 21600 h 21600"/>
              <a:gd name="T6" fmla="*/ 10800 w 21600"/>
              <a:gd name="T7" fmla="*/ 21283 h 21600"/>
              <a:gd name="T8" fmla="*/ 21600 w 21600"/>
              <a:gd name="T9" fmla="*/ 20965 h 21600"/>
              <a:gd name="T10" fmla="*/ 14617 w 21600"/>
              <a:gd name="T11" fmla="*/ 10483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7633" y="0"/>
                </a:moveTo>
                <a:lnTo>
                  <a:pt x="0" y="21600"/>
                </a:lnTo>
                <a:lnTo>
                  <a:pt x="21600" y="20965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16313"/>
            <a:ext cx="39608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Group 13"/>
          <p:cNvGrpSpPr>
            <a:grpSpLocks/>
          </p:cNvGrpSpPr>
          <p:nvPr/>
        </p:nvGrpSpPr>
        <p:grpSpPr bwMode="auto">
          <a:xfrm>
            <a:off x="5475288" y="1997075"/>
            <a:ext cx="3455987" cy="2376488"/>
            <a:chOff x="3379" y="1207"/>
            <a:chExt cx="2177" cy="1497"/>
          </a:xfrm>
        </p:grpSpPr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3379" y="1207"/>
            <a:ext cx="2177" cy="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CorelPhotoPaint.Image.10" r:id="rId5" imgW="4596825" imgH="2717460" progId="">
                    <p:embed/>
                  </p:oleObj>
                </mc:Choice>
                <mc:Fallback>
                  <p:oleObj name="CorelPhotoPaint.Image.10" r:id="rId5" imgW="4596825" imgH="27174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1207"/>
                          <a:ext cx="2177" cy="1287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379" y="2478"/>
              <a:ext cx="2177" cy="2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3600" tIns="46800" rIns="936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>
                  <a:solidFill>
                    <a:srgbClr val="FFFFFF"/>
                  </a:solidFill>
                  <a:latin typeface="Verdana"/>
                  <a:ea typeface="+mn-ea"/>
                </a:rPr>
                <a:t>Geschäftsprozesse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140678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title"/>
          </p:nvPr>
        </p:nvSpPr>
        <p:spPr>
          <a:xfrm>
            <a:off x="395288" y="476672"/>
            <a:ext cx="6702425" cy="1143000"/>
          </a:xfrm>
        </p:spPr>
        <p:txBody>
          <a:bodyPr/>
          <a:lstStyle/>
          <a:p>
            <a:pPr eaLnBrk="1" hangingPunct="1"/>
            <a:r>
              <a:rPr lang="de-DE" altLang="de-DE" sz="2600" dirty="0"/>
              <a:t>Ziele der Informationsverarbeitung</a:t>
            </a:r>
          </a:p>
        </p:txBody>
      </p:sp>
      <p:sp>
        <p:nvSpPr>
          <p:cNvPr id="14643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5263C76-1DC3-4D10-9EA2-121DA1143FAC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21</a:t>
            </a:fld>
            <a:endParaRPr lang="de-AT">
              <a:solidFill>
                <a:srgbClr val="FFFFFF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573641530"/>
              </p:ext>
            </p:extLst>
          </p:nvPr>
        </p:nvGraphicFramePr>
        <p:xfrm>
          <a:off x="1979712" y="2132856"/>
          <a:ext cx="78581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24175"/>
            <a:ext cx="23749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3113"/>
            <a:ext cx="237648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18"/>
          <p:cNvSpPr txBox="1">
            <a:spLocks noChangeArrowheads="1"/>
          </p:cNvSpPr>
          <p:nvPr/>
        </p:nvSpPr>
        <p:spPr bwMode="gray">
          <a:xfrm>
            <a:off x="395288" y="1825625"/>
            <a:ext cx="842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600"/>
              </a:spcAft>
              <a:buClr>
                <a:srgbClr val="53248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rgbClr val="00040C"/>
                </a:solidFill>
              </a:rPr>
              <a:t>Ziel der Informationsverarbeitung ist es, zur Erreichung der Unternehmensziele beizutragen!</a:t>
            </a:r>
          </a:p>
        </p:txBody>
      </p:sp>
    </p:spTree>
    <p:extLst>
      <p:ext uri="{BB962C8B-B14F-4D97-AF65-F5344CB8AC3E}">
        <p14:creationId xmlns:p14="http://schemas.microsoft.com/office/powerpoint/2010/main" val="3462372026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/>
              <a:t>Typische IS-Schichten</a:t>
            </a:r>
          </a:p>
        </p:txBody>
      </p:sp>
      <p:sp>
        <p:nvSpPr>
          <p:cNvPr id="147459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4AA35D3-A4D1-4B30-955E-38C604B8D045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22</a:t>
            </a:fld>
            <a:endParaRPr lang="de-AT">
              <a:solidFill>
                <a:srgbClr val="FFFFFF"/>
              </a:solidFill>
            </a:endParaRPr>
          </a:p>
        </p:txBody>
      </p:sp>
      <p:grpSp>
        <p:nvGrpSpPr>
          <p:cNvPr id="35844" name="Gruppieren 14"/>
          <p:cNvGrpSpPr>
            <a:grpSpLocks/>
          </p:cNvGrpSpPr>
          <p:nvPr/>
        </p:nvGrpSpPr>
        <p:grpSpPr bwMode="auto">
          <a:xfrm>
            <a:off x="755650" y="1916113"/>
            <a:ext cx="5357813" cy="4681537"/>
            <a:chOff x="857224" y="1714488"/>
            <a:chExt cx="5357850" cy="4681537"/>
          </a:xfrm>
        </p:grpSpPr>
        <p:sp>
          <p:nvSpPr>
            <p:cNvPr id="55299" name="Rectangle 23"/>
            <p:cNvSpPr>
              <a:spLocks noChangeArrowheads="1"/>
            </p:cNvSpPr>
            <p:nvPr/>
          </p:nvSpPr>
          <p:spPr bwMode="auto">
            <a:xfrm>
              <a:off x="857224" y="1714488"/>
              <a:ext cx="5357850" cy="46815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55300" name="AutoShape 24"/>
            <p:cNvSpPr>
              <a:spLocks noChangeArrowheads="1"/>
            </p:cNvSpPr>
            <p:nvPr/>
          </p:nvSpPr>
          <p:spPr bwMode="auto">
            <a:xfrm>
              <a:off x="1027088" y="1844663"/>
              <a:ext cx="4922871" cy="619125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dirty="0">
                  <a:solidFill>
                    <a:srgbClr val="000000"/>
                  </a:solidFill>
                  <a:latin typeface="Verdana"/>
                  <a:ea typeface="+mn-ea"/>
                </a:rPr>
                <a:t>Benutzeroberfläche</a:t>
              </a:r>
            </a:p>
          </p:txBody>
        </p:sp>
        <p:sp>
          <p:nvSpPr>
            <p:cNvPr id="55301" name="Rectangle 25"/>
            <p:cNvSpPr>
              <a:spLocks noChangeArrowheads="1"/>
            </p:cNvSpPr>
            <p:nvPr/>
          </p:nvSpPr>
          <p:spPr bwMode="auto">
            <a:xfrm>
              <a:off x="1027088" y="3284525"/>
              <a:ext cx="4906996" cy="6175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dirty="0">
                  <a:solidFill>
                    <a:srgbClr val="FFFFFF"/>
                  </a:solidFill>
                  <a:latin typeface="Verdana"/>
                  <a:ea typeface="+mn-ea"/>
                </a:rPr>
                <a:t>Integrations- und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dirty="0">
                  <a:solidFill>
                    <a:srgbClr val="FFFFFF"/>
                  </a:solidFill>
                  <a:latin typeface="Verdana"/>
                  <a:ea typeface="+mn-ea"/>
                </a:rPr>
                <a:t>Entwicklungskomponenten</a:t>
              </a:r>
            </a:p>
          </p:txBody>
        </p:sp>
        <p:sp>
          <p:nvSpPr>
            <p:cNvPr id="55302" name="Rectangle 26"/>
            <p:cNvSpPr>
              <a:spLocks noChangeArrowheads="1"/>
            </p:cNvSpPr>
            <p:nvPr/>
          </p:nvSpPr>
          <p:spPr bwMode="auto">
            <a:xfrm>
              <a:off x="1027088" y="2565388"/>
              <a:ext cx="4914934" cy="6143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dirty="0">
                  <a:latin typeface="Verdana"/>
                  <a:ea typeface="+mn-ea"/>
                </a:rPr>
                <a:t>Anwendungskomponenten</a:t>
              </a:r>
            </a:p>
          </p:txBody>
        </p:sp>
        <p:sp>
          <p:nvSpPr>
            <p:cNvPr id="55303" name="AutoShape 36"/>
            <p:cNvSpPr>
              <a:spLocks noChangeArrowheads="1"/>
            </p:cNvSpPr>
            <p:nvPr/>
          </p:nvSpPr>
          <p:spPr bwMode="ltGray">
            <a:xfrm>
              <a:off x="1027088" y="4005250"/>
              <a:ext cx="4906996" cy="823913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dirty="0">
                  <a:solidFill>
                    <a:srgbClr val="FFFFFF"/>
                  </a:solidFill>
                </a:rPr>
                <a:t>Datenbanksystem</a:t>
              </a:r>
            </a:p>
          </p:txBody>
        </p:sp>
        <p:sp>
          <p:nvSpPr>
            <p:cNvPr id="55304" name="Rectangle 46"/>
            <p:cNvSpPr>
              <a:spLocks noChangeArrowheads="1"/>
            </p:cNvSpPr>
            <p:nvPr/>
          </p:nvSpPr>
          <p:spPr bwMode="ltGray">
            <a:xfrm>
              <a:off x="1027088" y="5661013"/>
              <a:ext cx="4914934" cy="5762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dirty="0">
                  <a:solidFill>
                    <a:srgbClr val="FFFFFF"/>
                  </a:solidFill>
                  <a:latin typeface="Verdana"/>
                  <a:ea typeface="+mn-ea"/>
                </a:rPr>
                <a:t>Hardware (Zentraleinheiten,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dirty="0">
                  <a:solidFill>
                    <a:srgbClr val="FFFFFF"/>
                  </a:solidFill>
                  <a:latin typeface="Verdana"/>
                  <a:ea typeface="+mn-ea"/>
                </a:rPr>
                <a:t>Peripherie, Netze)</a:t>
              </a:r>
            </a:p>
          </p:txBody>
        </p:sp>
        <p:sp>
          <p:nvSpPr>
            <p:cNvPr id="55305" name="Rectangle 47"/>
            <p:cNvSpPr>
              <a:spLocks noChangeArrowheads="1"/>
            </p:cNvSpPr>
            <p:nvPr/>
          </p:nvSpPr>
          <p:spPr bwMode="ltGray">
            <a:xfrm>
              <a:off x="1027088" y="4941875"/>
              <a:ext cx="4914934" cy="6191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dirty="0">
                  <a:solidFill>
                    <a:srgbClr val="FFFFFF"/>
                  </a:solidFill>
                  <a:latin typeface="Verdana"/>
                  <a:ea typeface="+mn-ea"/>
                </a:rPr>
                <a:t>Betriebssystem</a:t>
              </a:r>
            </a:p>
          </p:txBody>
        </p:sp>
      </p:grpSp>
      <p:pic>
        <p:nvPicPr>
          <p:cNvPr id="35845" name="Picture 5" descr="C:\Users\admin\AppData\Local\Microsoft\Windows\Temporary Internet Files\Content.IE5\0IKAVDW4\MPj0430834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628900"/>
            <a:ext cx="22034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0989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9"/>
          <p:cNvSpPr>
            <a:spLocks noGrp="1"/>
          </p:cNvSpPr>
          <p:nvPr>
            <p:ph type="title"/>
          </p:nvPr>
        </p:nvSpPr>
        <p:spPr>
          <a:xfrm>
            <a:off x="461963" y="485775"/>
            <a:ext cx="6270625" cy="1143000"/>
          </a:xfrm>
        </p:spPr>
        <p:txBody>
          <a:bodyPr/>
          <a:lstStyle/>
          <a:p>
            <a:pPr eaLnBrk="1" hangingPunct="1"/>
            <a:r>
              <a:rPr lang="de-AT" altLang="de-DE" sz="3200"/>
              <a:t>Computerzeitalter</a:t>
            </a:r>
          </a:p>
        </p:txBody>
      </p:sp>
      <p:graphicFrame>
        <p:nvGraphicFramePr>
          <p:cNvPr id="153668" name="Group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44303"/>
              </p:ext>
            </p:extLst>
          </p:nvPr>
        </p:nvGraphicFramePr>
        <p:xfrm>
          <a:off x="179512" y="1906588"/>
          <a:ext cx="8748847" cy="4810063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136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Computer-Ära</a:t>
                      </a: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Großrechner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Minicomputer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Arbeitsplatz-rechner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Persönliche Info- Hilfsmittel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Computer-gestützte Geräte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Blütezeit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1955 - 1985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1965 - 1985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1980 - 2000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Installations-</a:t>
                      </a:r>
                      <a:br>
                        <a:rPr kumimoji="0" lang="de-A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AT" sz="12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</a:t>
                      </a:r>
                      <a:endParaRPr kumimoji="0" lang="de-DE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Klimatisiertes Rechenzentrum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Raum in einer Fachabteilung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Schreibtisch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der Hand oder am Körper getragen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Dingen des täglichen Lebens verbaut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Preis in Euro</a:t>
                      </a:r>
                      <a:endParaRPr kumimoji="0" lang="de-DE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250.000 – 10.000.000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10.000 – 100.000 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– </a:t>
                      </a:r>
                      <a:b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60.000 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150 - 700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50 - 300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Nutzungszeit in Jahren</a:t>
                      </a:r>
                      <a:endParaRPr kumimoji="0" lang="de-DE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+ 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+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+</a:t>
                      </a:r>
                      <a:endParaRPr kumimoji="0" lang="de-DE" sz="1200" u="none" strike="noStrike" kern="1200" cap="none" normalizeH="0" baseline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Verkaufte Einheiten pro Jahr</a:t>
                      </a:r>
                      <a:endParaRPr kumimoji="0" lang="de-DE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Million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Milliarde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Milliarden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Treibende Kräfte</a:t>
                      </a:r>
                      <a:endParaRPr kumimoji="0" lang="de-DE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Unternehmens-weite Massen- und Routine-DV, Time-Sharing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Einsatz in technischen und kaufmännischen Bereichen (getrennt), Individual-programmierung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Persönliche Rechenleistung am Arbeitsplatz und in privaten Haushalten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Inanspruch-nahme</a:t>
                      </a: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von Internet-Diensten jederzeit und überall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der Dinge, intelligente Fertigungs- und </a:t>
                      </a:r>
                      <a:r>
                        <a:rPr kumimoji="0" lang="de-AT" sz="12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Vetriebssys-teme</a:t>
                      </a:r>
                      <a:r>
                        <a:rPr kumimoji="0" lang="de-AT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40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Sensor-netze</a:t>
                      </a:r>
                      <a:endParaRPr kumimoji="0" lang="de-DE" sz="1200" u="none" strike="noStrike" kern="1200" cap="none" normalizeH="0" baseline="0" dirty="0">
                        <a:ln>
                          <a:noFill/>
                        </a:ln>
                        <a:solidFill>
                          <a:srgbClr val="00040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55" marR="8625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8541" name="Foliennummernplatzhalter 39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E0DB255-FB2F-4810-903B-41E9DA08A92C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23</a:t>
            </a:fld>
            <a:endParaRPr lang="de-A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92771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019" y="430318"/>
            <a:ext cx="8502469" cy="1143000"/>
          </a:xfrm>
        </p:spPr>
        <p:txBody>
          <a:bodyPr/>
          <a:lstStyle/>
          <a:p>
            <a:r>
              <a:rPr lang="de-DE" dirty="0"/>
              <a:t>Trends der Informationsverarbeitung</a:t>
            </a:r>
            <a:endParaRPr lang="de-AT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Seite </a:t>
            </a:r>
            <a:fld id="{15A986E6-AB93-48BE-A464-6D46639E8DCF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1" y="1844824"/>
            <a:ext cx="7676171" cy="4824536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4094636" y="4653136"/>
            <a:ext cx="1879104" cy="604962"/>
          </a:xfrm>
          <a:prstGeom prst="roundRect">
            <a:avLst>
              <a:gd name="adj" fmla="val 9046"/>
            </a:avLst>
          </a:prstGeom>
          <a:solidFill>
            <a:srgbClr val="00B0F0">
              <a:alpha val="2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5397676" y="3908506"/>
            <a:ext cx="1982636" cy="744629"/>
          </a:xfrm>
          <a:prstGeom prst="roundRect">
            <a:avLst>
              <a:gd name="adj" fmla="val 7935"/>
            </a:avLst>
          </a:prstGeom>
          <a:solidFill>
            <a:srgbClr val="92D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Nach oben gebogener Pfeil 7"/>
          <p:cNvSpPr/>
          <p:nvPr/>
        </p:nvSpPr>
        <p:spPr>
          <a:xfrm>
            <a:off x="3707904" y="5258098"/>
            <a:ext cx="1182268" cy="504056"/>
          </a:xfrm>
          <a:prstGeom prst="bent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Nach oben gebogener Pfeil 8"/>
          <p:cNvSpPr/>
          <p:nvPr/>
        </p:nvSpPr>
        <p:spPr>
          <a:xfrm>
            <a:off x="5973739" y="4653136"/>
            <a:ext cx="1175611" cy="504056"/>
          </a:xfrm>
          <a:prstGeom prst="bent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Abgerundetes Rechteck 4"/>
          <p:cNvSpPr/>
          <p:nvPr/>
        </p:nvSpPr>
        <p:spPr>
          <a:xfrm>
            <a:off x="1828800" y="5373216"/>
            <a:ext cx="1879104" cy="604962"/>
          </a:xfrm>
          <a:prstGeom prst="roundRect">
            <a:avLst>
              <a:gd name="adj" fmla="val 14127"/>
            </a:avLst>
          </a:prstGeom>
          <a:solidFill>
            <a:srgbClr val="FF6D6D">
              <a:alpha val="27000"/>
            </a:srgbClr>
          </a:solidFill>
          <a:ln>
            <a:solidFill>
              <a:srgbClr val="FF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700471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17314"/>
            <a:ext cx="7128792" cy="579438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Technologie-getriebene Megatrends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800"/>
            <a:ext cx="7959725" cy="4572000"/>
          </a:xfrm>
        </p:spPr>
        <p:txBody>
          <a:bodyPr>
            <a:noAutofit/>
          </a:bodyPr>
          <a:lstStyle/>
          <a:p>
            <a:pPr marL="381000" indent="-381000"/>
            <a:r>
              <a:rPr lang="de-DE" altLang="de-DE" sz="1800" dirty="0"/>
              <a:t>Mobilität / Globalisierung / Dezentralisierung</a:t>
            </a:r>
          </a:p>
          <a:p>
            <a:pPr marL="381000" indent="-381000"/>
            <a:r>
              <a:rPr lang="de-DE" altLang="de-DE" sz="1800" dirty="0"/>
              <a:t>Integration / Vernetzung (hardware- und softwaretechnisch, organisatorisch, kooperativ)</a:t>
            </a:r>
          </a:p>
          <a:p>
            <a:pPr marL="381000" indent="-381000"/>
            <a:r>
              <a:rPr lang="de-DE" altLang="de-DE" sz="1800" dirty="0"/>
              <a:t>Standardisierung</a:t>
            </a:r>
          </a:p>
          <a:p>
            <a:pPr marL="381000" indent="-381000"/>
            <a:r>
              <a:rPr lang="de-DE" altLang="de-DE" sz="1800" dirty="0"/>
              <a:t>Individualisierung / Personalisierung</a:t>
            </a:r>
          </a:p>
          <a:p>
            <a:pPr marL="381000" indent="-381000"/>
            <a:r>
              <a:rPr lang="de-DE" altLang="de-DE" sz="1800" dirty="0"/>
              <a:t>Miniaturisierung </a:t>
            </a:r>
            <a:endParaRPr lang="de-DE" altLang="de-DE" sz="1800" dirty="0">
              <a:sym typeface="Wingdings" pitchFamily="2" charset="2"/>
            </a:endParaRPr>
          </a:p>
          <a:p>
            <a:pPr marL="381000" indent="-381000"/>
            <a:r>
              <a:rPr lang="de-DE" altLang="de-DE" sz="1800" dirty="0"/>
              <a:t>Allgegenwärtigkeit der Informationsverarbeitung (</a:t>
            </a:r>
            <a:r>
              <a:rPr lang="de-DE" altLang="de-DE" sz="1800" dirty="0" err="1"/>
              <a:t>Ubiquitous</a:t>
            </a:r>
            <a:r>
              <a:rPr lang="de-DE" altLang="de-DE" sz="1800" dirty="0"/>
              <a:t> Computing)</a:t>
            </a:r>
          </a:p>
          <a:p>
            <a:pPr marL="381000" indent="-381000"/>
            <a:r>
              <a:rPr lang="de-DE" altLang="de-DE" sz="1800" dirty="0"/>
              <a:t>Verarbeitung akustischer und bildlicher Information, Benutzungsoberflächen</a:t>
            </a:r>
          </a:p>
          <a:p>
            <a:pPr marL="381000" indent="-381000"/>
            <a:r>
              <a:rPr lang="de-DE" altLang="de-DE" sz="1800" dirty="0"/>
              <a:t>Informationsflut</a:t>
            </a:r>
          </a:p>
          <a:p>
            <a:pPr marL="381000" indent="-381000"/>
            <a:r>
              <a:rPr lang="de-DE" altLang="de-DE" sz="1800" dirty="0"/>
              <a:t>Verhaltensänderungen / Werte- und Bewusstseinswandel im Umgang mit Information und Wissen</a:t>
            </a:r>
          </a:p>
          <a:p>
            <a:pPr marL="381000" indent="-381000"/>
            <a:endParaRPr lang="de-DE" altLang="de-DE" sz="1800" dirty="0"/>
          </a:p>
        </p:txBody>
      </p:sp>
      <p:pic>
        <p:nvPicPr>
          <p:cNvPr id="72708" name="Picture 4" descr="j0281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7" y="356816"/>
            <a:ext cx="16430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9166245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365104"/>
            <a:ext cx="2664296" cy="1635075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bewirken IT-Innovationen für heutige Unternehmen</a:t>
            </a:r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381000" y="1772816"/>
            <a:ext cx="8153400" cy="4616152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AT" sz="24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</a:rPr>
              <a:t>Einige Beispiele</a:t>
            </a:r>
            <a:r>
              <a:rPr kumimoji="0" lang="de-AT" sz="2400" b="1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:</a:t>
            </a:r>
            <a:endParaRPr lang="de-AT" sz="2400" dirty="0">
              <a:solidFill>
                <a:schemeClr val="accent1"/>
              </a:solidFill>
            </a:endParaRP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2000" b="1" dirty="0"/>
              <a:t>Uber</a:t>
            </a:r>
            <a:r>
              <a:rPr lang="de-AT" sz="2000" dirty="0"/>
              <a:t>, das weltweit größte Taxiunternehmen, </a:t>
            </a:r>
            <a:br>
              <a:rPr lang="de-AT" sz="2000" dirty="0"/>
            </a:br>
            <a:r>
              <a:rPr lang="de-AT" sz="2000" dirty="0"/>
              <a:t>besitzt </a:t>
            </a:r>
            <a:r>
              <a:rPr lang="de-AT" sz="2000" b="1" dirty="0"/>
              <a:t>keine Fahrzeuge </a:t>
            </a:r>
            <a:endParaRPr lang="de-AT" sz="2000" dirty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1900" b="1" dirty="0"/>
              <a:t>Facebook</a:t>
            </a:r>
            <a:r>
              <a:rPr lang="de-AT" sz="1900" dirty="0"/>
              <a:t>, der weltweit größte Besitzer von von </a:t>
            </a:r>
            <a:br>
              <a:rPr lang="de-AT" sz="1900" dirty="0"/>
            </a:br>
            <a:r>
              <a:rPr lang="de-AT" sz="1900" dirty="0"/>
              <a:t>Medieninhalten, erzeugt keinen Content</a:t>
            </a:r>
            <a:endParaRPr lang="de-AT" sz="1900" b="1" dirty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1900" b="1" dirty="0" err="1"/>
              <a:t>Alibaba</a:t>
            </a:r>
            <a:r>
              <a:rPr lang="de-AT" sz="1900" dirty="0"/>
              <a:t> der umsatzstärkste Versandhandel, hat</a:t>
            </a:r>
            <a:br>
              <a:rPr lang="de-AT" sz="1900" dirty="0"/>
            </a:br>
            <a:r>
              <a:rPr lang="de-AT" sz="1900" b="1" dirty="0"/>
              <a:t>kein Lager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1900" b="1" dirty="0" err="1"/>
              <a:t>Airbnb</a:t>
            </a:r>
            <a:r>
              <a:rPr lang="de-AT" sz="1900" dirty="0"/>
              <a:t>, der weltweit größte Unterkunftsanbieter, </a:t>
            </a:r>
            <a:br>
              <a:rPr lang="de-AT" sz="1900" dirty="0"/>
            </a:br>
            <a:r>
              <a:rPr lang="de-AT" sz="1900" dirty="0"/>
              <a:t>besitzt </a:t>
            </a:r>
            <a:r>
              <a:rPr lang="de-AT" sz="1900" b="1"/>
              <a:t>keine Immobilien</a:t>
            </a:r>
            <a:endParaRPr lang="de-AT" sz="1900" b="1" dirty="0"/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defRPr/>
            </a:pPr>
            <a:endParaRPr lang="de-AT" sz="1900" b="1" dirty="0"/>
          </a:p>
          <a:p>
            <a:pPr marL="265113" indent="-265113"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2400" b="1" dirty="0">
                <a:solidFill>
                  <a:schemeClr val="accent1"/>
                </a:solidFill>
              </a:rPr>
              <a:t>Erst der Anfang: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1900" dirty="0"/>
              <a:t>Erst In 2020 werden </a:t>
            </a:r>
            <a:r>
              <a:rPr lang="de-AT" sz="1900" b="1" dirty="0"/>
              <a:t>80% der Erwachsenen </a:t>
            </a:r>
            <a:r>
              <a:rPr lang="de-AT" sz="1900" dirty="0"/>
              <a:t>ein </a:t>
            </a:r>
            <a:br>
              <a:rPr lang="de-AT" sz="1900" dirty="0"/>
            </a:br>
            <a:r>
              <a:rPr lang="de-AT" sz="1900" dirty="0"/>
              <a:t>Smartphone besitzen</a:t>
            </a:r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1900" dirty="0"/>
              <a:t>Heute sind mehr als </a:t>
            </a:r>
            <a:r>
              <a:rPr lang="de-AT" sz="1900" b="1" dirty="0"/>
              <a:t>99% der Dinge </a:t>
            </a:r>
            <a:r>
              <a:rPr lang="de-AT" sz="1900" dirty="0"/>
              <a:t>in der physischen  </a:t>
            </a:r>
            <a:br>
              <a:rPr lang="de-AT" sz="1900" dirty="0"/>
            </a:br>
            <a:r>
              <a:rPr lang="de-AT" sz="1900" dirty="0"/>
              <a:t>Welt </a:t>
            </a:r>
            <a:r>
              <a:rPr lang="de-AT" sz="1900" b="1" dirty="0"/>
              <a:t>nicht</a:t>
            </a:r>
            <a:r>
              <a:rPr lang="de-AT" sz="1900" dirty="0"/>
              <a:t> mit dem Internet verbunden</a:t>
            </a:r>
            <a:endParaRPr lang="de-AT" sz="1900" b="1" dirty="0"/>
          </a:p>
          <a:p>
            <a:pPr marL="722313" lvl="1" indent="-265113">
              <a:lnSpc>
                <a:spcPct val="120000"/>
              </a:lnSpc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de-AT" sz="1900" dirty="0" err="1"/>
              <a:t>Andreesen</a:t>
            </a:r>
            <a:r>
              <a:rPr lang="de-AT" sz="1900" dirty="0"/>
              <a:t> Horowitz:</a:t>
            </a:r>
            <a:r>
              <a:rPr lang="de-AT" sz="1900" b="1" dirty="0"/>
              <a:t> </a:t>
            </a:r>
            <a:br>
              <a:rPr lang="de-AT" sz="1900" b="1" dirty="0"/>
            </a:br>
            <a:r>
              <a:rPr lang="de-AT" sz="1900" dirty="0">
                <a:hlinkClick r:id="rId4"/>
              </a:rPr>
              <a:t>http://a16z.com/tag/mobile-is-eating-the-world/</a:t>
            </a:r>
            <a:r>
              <a:rPr lang="de-AT" sz="1900" dirty="0"/>
              <a:t> </a:t>
            </a:r>
            <a:br>
              <a:rPr lang="de-AT" sz="1900" dirty="0"/>
            </a:br>
            <a:br>
              <a:rPr lang="de-AT" sz="1900" dirty="0"/>
            </a:br>
            <a:r>
              <a:rPr lang="de-AT" b="1" dirty="0"/>
              <a:t>IT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/>
              <a:t>“Customer Interface”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2060848"/>
            <a:ext cx="3264024" cy="1832196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52383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8"/>
          <p:cNvSpPr>
            <a:spLocks noGrp="1"/>
          </p:cNvSpPr>
          <p:nvPr>
            <p:ph type="title"/>
          </p:nvPr>
        </p:nvSpPr>
        <p:spPr>
          <a:xfrm>
            <a:off x="461963" y="485775"/>
            <a:ext cx="6280150" cy="1143000"/>
          </a:xfrm>
        </p:spPr>
        <p:txBody>
          <a:bodyPr/>
          <a:lstStyle/>
          <a:p>
            <a:pPr eaLnBrk="1" hangingPunct="1"/>
            <a:r>
              <a:rPr lang="de-AT" altLang="de-DE" sz="3200" dirty="0"/>
              <a:t>Historische Bilder</a:t>
            </a:r>
          </a:p>
        </p:txBody>
      </p:sp>
      <p:sp>
        <p:nvSpPr>
          <p:cNvPr id="149507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76C984D-895F-4F41-884C-F1F199F56849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27</a:t>
            </a:fld>
            <a:endParaRPr lang="de-AT">
              <a:solidFill>
                <a:srgbClr val="FFFFFF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749450"/>
            <a:ext cx="28575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hteck 4"/>
          <p:cNvSpPr>
            <a:spLocks noChangeArrowheads="1"/>
          </p:cNvSpPr>
          <p:nvPr/>
        </p:nvSpPr>
        <p:spPr bwMode="auto">
          <a:xfrm>
            <a:off x="0" y="6556375"/>
            <a:ext cx="4572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600" dirty="0">
                <a:solidFill>
                  <a:srgbClr val="595959"/>
                </a:solidFill>
                <a:latin typeface="Verdana"/>
                <a:ea typeface="+mn-ea"/>
              </a:rPr>
              <a:t>http://www.technikum29.de/de/rechnertechnik/fruehe-computer.shtm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3821013"/>
            <a:ext cx="16208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3" y="2892325"/>
            <a:ext cx="39211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hteck 7"/>
          <p:cNvSpPr>
            <a:spLocks noChangeArrowheads="1"/>
          </p:cNvSpPr>
          <p:nvPr/>
        </p:nvSpPr>
        <p:spPr bwMode="auto">
          <a:xfrm>
            <a:off x="0" y="6411913"/>
            <a:ext cx="5003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600" dirty="0">
                <a:solidFill>
                  <a:srgbClr val="595959"/>
                </a:solidFill>
                <a:latin typeface="Verdana"/>
                <a:ea typeface="+mn-ea"/>
              </a:rPr>
              <a:t>http://www.fitg.de/fitg_deutsch/aktiv/buchmaschinen/literaturhaus_041.html</a:t>
            </a:r>
          </a:p>
        </p:txBody>
      </p:sp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11288"/>
            <a:ext cx="15446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hteck 10"/>
          <p:cNvSpPr>
            <a:spLocks noChangeArrowheads="1"/>
          </p:cNvSpPr>
          <p:nvPr/>
        </p:nvSpPr>
        <p:spPr bwMode="auto">
          <a:xfrm>
            <a:off x="0" y="6700838"/>
            <a:ext cx="6588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600" dirty="0">
                <a:solidFill>
                  <a:srgbClr val="595959"/>
                </a:solidFill>
                <a:latin typeface="Verdana"/>
                <a:ea typeface="+mn-ea"/>
              </a:rPr>
              <a:t>http://www2.wu-wien.ac.at/computing07//index.php?option=com_content&amp;task=view&amp;id=33&amp;Itemid=29</a:t>
            </a:r>
          </a:p>
        </p:txBody>
      </p:sp>
      <p:sp>
        <p:nvSpPr>
          <p:cNvPr id="2" name="Rechteck 1"/>
          <p:cNvSpPr/>
          <p:nvPr/>
        </p:nvSpPr>
        <p:spPr>
          <a:xfrm>
            <a:off x="285750" y="1846565"/>
            <a:ext cx="594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Video „</a:t>
            </a:r>
            <a:r>
              <a:rPr lang="de-AT" sz="1200" dirty="0" err="1"/>
              <a:t>Mailüfterl</a:t>
            </a:r>
            <a:r>
              <a:rPr lang="de-AT" sz="1200" dirty="0"/>
              <a:t>“: </a:t>
            </a:r>
            <a:br>
              <a:rPr lang="de-AT" sz="1200" dirty="0"/>
            </a:br>
            <a:r>
              <a:rPr lang="de-AT" sz="1200" dirty="0">
                <a:hlinkClick r:id="rId7"/>
              </a:rPr>
              <a:t>https://www.youtube.com/watch?v=lvaiEW-Sm4A&amp;list=PLG7EqWtzeIhUJFbSVfdGXw7fUvAfr0tb_&amp;feature=player_embedded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594174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44036" name="Picture 2" descr="enia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86063"/>
            <a:ext cx="3886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enia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0013" y="31750"/>
            <a:ext cx="41148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9"/>
          <p:cNvSpPr>
            <a:spLocks noChangeArrowheads="1"/>
          </p:cNvSpPr>
          <p:nvPr/>
        </p:nvSpPr>
        <p:spPr bwMode="auto">
          <a:xfrm>
            <a:off x="683568" y="5372100"/>
            <a:ext cx="3000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ea typeface="+mn-ea"/>
              </a:rPr>
              <a:t>ENIAC, ca. 1947</a:t>
            </a:r>
          </a:p>
        </p:txBody>
      </p:sp>
      <p:pic>
        <p:nvPicPr>
          <p:cNvPr id="44040" name="Picture 4" descr="MiniTranspo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0" b="24800"/>
          <a:stretch>
            <a:fillRect/>
          </a:stretch>
        </p:blipFill>
        <p:spPr bwMode="auto">
          <a:xfrm>
            <a:off x="4932363" y="4198938"/>
            <a:ext cx="192881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660232" y="21082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ea typeface="+mn-ea"/>
              </a:rPr>
              <a:t>2015</a:t>
            </a:r>
          </a:p>
        </p:txBody>
      </p:sp>
      <p:sp>
        <p:nvSpPr>
          <p:cNvPr id="73738" name="Freeform 6"/>
          <p:cNvSpPr>
            <a:spLocks/>
          </p:cNvSpPr>
          <p:nvPr/>
        </p:nvSpPr>
        <p:spPr bwMode="auto">
          <a:xfrm>
            <a:off x="3357563" y="3148013"/>
            <a:ext cx="1357312" cy="276225"/>
          </a:xfrm>
          <a:custGeom>
            <a:avLst/>
            <a:gdLst>
              <a:gd name="T0" fmla="*/ 2147483647 w 1829"/>
              <a:gd name="T1" fmla="*/ 0 h 687"/>
              <a:gd name="T2" fmla="*/ 2147483647 w 1829"/>
              <a:gd name="T3" fmla="*/ 2147483647 h 687"/>
              <a:gd name="T4" fmla="*/ 2147483647 w 1829"/>
              <a:gd name="T5" fmla="*/ 2147483647 h 687"/>
              <a:gd name="T6" fmla="*/ 0 60000 65536"/>
              <a:gd name="T7" fmla="*/ 0 60000 65536"/>
              <a:gd name="T8" fmla="*/ 0 60000 65536"/>
              <a:gd name="T9" fmla="*/ 0 w 1829"/>
              <a:gd name="T10" fmla="*/ 0 h 687"/>
              <a:gd name="T11" fmla="*/ 1829 w 1829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9" h="687">
                <a:moveTo>
                  <a:pt x="37" y="0"/>
                </a:moveTo>
                <a:cubicBezTo>
                  <a:pt x="18" y="277"/>
                  <a:pt x="0" y="555"/>
                  <a:pt x="299" y="621"/>
                </a:cubicBezTo>
                <a:cubicBezTo>
                  <a:pt x="598" y="687"/>
                  <a:pt x="1213" y="542"/>
                  <a:pt x="1829" y="397"/>
                </a:cubicBezTo>
              </a:path>
            </a:pathLst>
          </a:custGeom>
          <a:noFill/>
          <a:ln w="1905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0825" y="6072188"/>
            <a:ext cx="46815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81000" indent="-381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Verdana"/>
                <a:ea typeface="+mn-ea"/>
              </a:rPr>
              <a:t>Miniaturisierung, Vernetzung, </a:t>
            </a:r>
          </a:p>
          <a:p>
            <a:pPr marL="381000" indent="-381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Verdana"/>
                <a:ea typeface="+mn-ea"/>
              </a:rPr>
              <a:t>Allgegenwärtigkeit, Integration</a:t>
            </a:r>
          </a:p>
        </p:txBody>
      </p:sp>
      <p:pic>
        <p:nvPicPr>
          <p:cNvPr id="44045" name="Picture 42" descr="j02812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8913"/>
            <a:ext cx="9620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49" y="2746931"/>
            <a:ext cx="2161743" cy="121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1750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25" y="2329669"/>
            <a:ext cx="1606158" cy="10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7229"/>
            <a:ext cx="2455120" cy="202414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408914"/>
            <a:ext cx="1593856" cy="106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2234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3275"/>
            <a:ext cx="8435975" cy="40925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sz="1800" b="1" dirty="0"/>
              <a:t>Autos der Zukunft</a:t>
            </a:r>
            <a:r>
              <a:rPr lang="de-AT" sz="1800" b="1" dirty="0"/>
              <a:t>:</a:t>
            </a:r>
            <a:endParaRPr sz="1800" b="1" dirty="0"/>
          </a:p>
          <a:p>
            <a:pPr>
              <a:defRPr/>
            </a:pPr>
            <a:r>
              <a:rPr sz="1800" dirty="0"/>
              <a:t>Fahrererkennung</a:t>
            </a:r>
          </a:p>
          <a:p>
            <a:pPr>
              <a:defRPr/>
            </a:pPr>
            <a:r>
              <a:rPr sz="1800" dirty="0"/>
              <a:t>Sprachsteuerung</a:t>
            </a:r>
          </a:p>
          <a:p>
            <a:pPr>
              <a:defRPr/>
            </a:pPr>
            <a:r>
              <a:rPr sz="1800" dirty="0"/>
              <a:t>Unterhaltung Mitfahrer</a:t>
            </a:r>
          </a:p>
          <a:p>
            <a:pPr>
              <a:defRPr/>
            </a:pPr>
            <a:r>
              <a:rPr sz="1800" dirty="0"/>
              <a:t>Ortsbasierte Dienste wie</a:t>
            </a:r>
            <a:br>
              <a:rPr sz="1800" dirty="0"/>
            </a:br>
            <a:r>
              <a:rPr sz="1800" dirty="0"/>
              <a:t>Navigation, Verkehrsmeldung</a:t>
            </a:r>
          </a:p>
          <a:p>
            <a:pPr>
              <a:defRPr/>
            </a:pPr>
            <a:r>
              <a:rPr sz="1800" dirty="0"/>
              <a:t>alle Fahrzeuge internet-fähig</a:t>
            </a:r>
          </a:p>
          <a:p>
            <a:pPr>
              <a:defRPr/>
            </a:pPr>
            <a:r>
              <a:rPr sz="1800" dirty="0"/>
              <a:t>Sensoren zur Unfallvermeidung</a:t>
            </a:r>
            <a:endParaRPr lang="de-AT" sz="1800" dirty="0"/>
          </a:p>
          <a:p>
            <a:pPr>
              <a:defRPr/>
            </a:pPr>
            <a:r>
              <a:rPr lang="de-AT" sz="1800" dirty="0"/>
              <a:t>Selbstfahrende Automobile -&gt;</a:t>
            </a:r>
            <a:br>
              <a:rPr lang="de-AT" sz="1800" dirty="0"/>
            </a:br>
            <a:r>
              <a:rPr lang="de-AT" sz="1800" dirty="0"/>
              <a:t>völlig neue Möglichkeiten/Geschäftsfelder</a:t>
            </a:r>
            <a:endParaRPr lang="en-US" sz="1800" dirty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34"/>
          <a:stretch>
            <a:fillRect/>
          </a:stretch>
        </p:blipFill>
        <p:spPr bwMode="auto">
          <a:xfrm>
            <a:off x="4643438" y="1916113"/>
            <a:ext cx="38814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el 8"/>
          <p:cNvSpPr>
            <a:spLocks noGrp="1"/>
          </p:cNvSpPr>
          <p:nvPr>
            <p:ph type="title"/>
          </p:nvPr>
        </p:nvSpPr>
        <p:spPr>
          <a:xfrm>
            <a:off x="461963" y="485775"/>
            <a:ext cx="6280150" cy="1143000"/>
          </a:xfrm>
        </p:spPr>
        <p:txBody>
          <a:bodyPr/>
          <a:lstStyle/>
          <a:p>
            <a:pPr eaLnBrk="1" hangingPunct="1"/>
            <a:r>
              <a:rPr lang="de-AT" altLang="de-DE" sz="3200" dirty="0"/>
              <a:t>Zukunft der persönlichen </a:t>
            </a:r>
            <a:br>
              <a:rPr lang="de-AT" altLang="de-DE" sz="3200" dirty="0"/>
            </a:br>
            <a:r>
              <a:rPr lang="de-AT" altLang="de-DE" sz="3200" dirty="0"/>
              <a:t>Info-Hilfsmittel?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361294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" y="4230812"/>
            <a:ext cx="7668769" cy="718336"/>
          </a:xfrm>
        </p:spPr>
        <p:txBody>
          <a:bodyPr/>
          <a:lstStyle/>
          <a:p>
            <a:r>
              <a:rPr lang="de-AT" dirty="0"/>
              <a:t>Kapitel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4400" y="4949148"/>
            <a:ext cx="7668769" cy="1000132"/>
          </a:xfrm>
        </p:spPr>
        <p:txBody>
          <a:bodyPr/>
          <a:lstStyle/>
          <a:p>
            <a:r>
              <a:rPr lang="de-DE" dirty="0">
                <a:latin typeface="Verdana" charset="0"/>
              </a:rPr>
              <a:t>Informationssysteme in Wirtschaft und Gesellschaft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96810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37"/>
          <a:stretch/>
        </p:blipFill>
        <p:spPr bwMode="auto">
          <a:xfrm>
            <a:off x="5076056" y="1916832"/>
            <a:ext cx="3881437" cy="39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21088"/>
            <a:ext cx="3797300" cy="2146300"/>
          </a:xfrm>
          <a:prstGeom prst="rect">
            <a:avLst/>
          </a:prstGeom>
        </p:spPr>
      </p:pic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2073275"/>
            <a:ext cx="4546848" cy="4524077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  <a:defRPr/>
            </a:pPr>
            <a:r>
              <a:rPr lang="de-DE" sz="1800" b="1" dirty="0"/>
              <a:t>Grundlagen:</a:t>
            </a:r>
            <a:endParaRPr sz="1800" b="1" dirty="0"/>
          </a:p>
          <a:p>
            <a:pPr>
              <a:defRPr/>
            </a:pPr>
            <a:r>
              <a:rPr lang="de-DE" sz="1800" dirty="0"/>
              <a:t>Navigationssysteme</a:t>
            </a:r>
          </a:p>
          <a:p>
            <a:pPr>
              <a:defRPr/>
            </a:pPr>
            <a:r>
              <a:rPr lang="de-DE" sz="1800" dirty="0"/>
              <a:t>Erkennung von Straßen, Verkehrsschildern,  Verkehrsteilnehmern</a:t>
            </a:r>
          </a:p>
          <a:p>
            <a:pPr>
              <a:defRPr/>
            </a:pPr>
            <a:r>
              <a:rPr lang="de-DE" sz="1800" dirty="0"/>
              <a:t>Computersteuerung für alle zentralen Komponenten eines Fahrzeugs</a:t>
            </a:r>
          </a:p>
          <a:p>
            <a:pPr marL="0" indent="0">
              <a:buNone/>
              <a:defRPr/>
            </a:pPr>
            <a:r>
              <a:rPr lang="de-DE" sz="1800" b="1" dirty="0"/>
              <a:t>Konsequenzen</a:t>
            </a:r>
            <a:r>
              <a:rPr lang="de-DE" sz="1800" dirty="0"/>
              <a:t> von selbstfahrenden Automobilen:</a:t>
            </a:r>
          </a:p>
          <a:p>
            <a:pPr>
              <a:defRPr/>
            </a:pPr>
            <a:r>
              <a:rPr lang="de-DE" sz="1800" dirty="0"/>
              <a:t>Autofahrer benötigt keine Kontrolle über </a:t>
            </a:r>
            <a:br>
              <a:rPr lang="de-DE" sz="1800" dirty="0"/>
            </a:br>
            <a:r>
              <a:rPr lang="de-DE" sz="1800" dirty="0"/>
              <a:t>das Fahrzeug</a:t>
            </a:r>
            <a:endParaRPr sz="1800" dirty="0"/>
          </a:p>
          <a:p>
            <a:pPr>
              <a:defRPr/>
            </a:pPr>
            <a:r>
              <a:rPr lang="de-DE" sz="1800" dirty="0"/>
              <a:t>Alkohol? Führerschein?</a:t>
            </a:r>
            <a:endParaRPr sz="1800" dirty="0"/>
          </a:p>
          <a:p>
            <a:pPr>
              <a:defRPr/>
            </a:pPr>
            <a:r>
              <a:rPr lang="de-DE" sz="1800" dirty="0"/>
              <a:t>Parkplätze? </a:t>
            </a:r>
          </a:p>
          <a:p>
            <a:pPr>
              <a:defRPr/>
            </a:pPr>
            <a:r>
              <a:rPr lang="de-DE" sz="1800" dirty="0"/>
              <a:t>Was bedeutet das für Taxiunternehmen? Garagen? Öffentliche Verkehrsmittel, …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38916" name="Titel 8"/>
          <p:cNvSpPr>
            <a:spLocks noGrp="1"/>
          </p:cNvSpPr>
          <p:nvPr>
            <p:ph type="title"/>
          </p:nvPr>
        </p:nvSpPr>
        <p:spPr>
          <a:xfrm>
            <a:off x="461963" y="485775"/>
            <a:ext cx="6280150" cy="1143000"/>
          </a:xfrm>
        </p:spPr>
        <p:txBody>
          <a:bodyPr/>
          <a:lstStyle/>
          <a:p>
            <a:pPr eaLnBrk="1" hangingPunct="1"/>
            <a:r>
              <a:rPr lang="de-AT" altLang="de-DE" sz="3200" dirty="0"/>
              <a:t>Selbstfahrende Autos </a:t>
            </a:r>
            <a:br>
              <a:rPr lang="de-AT" altLang="de-DE" sz="3200" dirty="0"/>
            </a:br>
            <a:r>
              <a:rPr lang="de-AT" altLang="de-DE" sz="2400" dirty="0"/>
              <a:t>(engl.: </a:t>
            </a:r>
            <a:r>
              <a:rPr lang="de-AT" altLang="de-DE" sz="2400" dirty="0" err="1"/>
              <a:t>autonomous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driving</a:t>
            </a:r>
            <a:r>
              <a:rPr lang="de-AT" alt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413819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4"/>
          <p:cNvSpPr>
            <a:spLocks noGrp="1"/>
          </p:cNvSpPr>
          <p:nvPr>
            <p:ph type="title"/>
          </p:nvPr>
        </p:nvSpPr>
        <p:spPr>
          <a:xfrm>
            <a:off x="395288" y="549275"/>
            <a:ext cx="8401050" cy="935038"/>
          </a:xfrm>
        </p:spPr>
        <p:txBody>
          <a:bodyPr>
            <a:normAutofit fontScale="90000"/>
          </a:bodyPr>
          <a:lstStyle/>
          <a:p>
            <a:r>
              <a:rPr lang="de-AT" altLang="de-DE" sz="3200" dirty="0"/>
              <a:t>Zukunft der persönlichen </a:t>
            </a:r>
            <a:br>
              <a:rPr lang="de-AT" altLang="de-DE" sz="3200" dirty="0"/>
            </a:br>
            <a:r>
              <a:rPr lang="de-AT" altLang="de-DE" sz="3200" dirty="0"/>
              <a:t>Info-Hilfsmittel?</a:t>
            </a:r>
          </a:p>
        </p:txBody>
      </p:sp>
      <p:sp>
        <p:nvSpPr>
          <p:cNvPr id="15155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FA3A88F9-98F7-4B56-9AED-B56720344CCD}" type="slidenum">
              <a:rPr lang="de-AT" sz="1100" smtClean="0">
                <a:solidFill>
                  <a:srgbClr val="FFFFFF"/>
                </a:solidFill>
                <a:latin typeface="Verdana" pitchFamily="34" charset="0"/>
              </a:rPr>
              <a:pPr algn="ctr" eaLnBrk="1" hangingPunct="1">
                <a:defRPr/>
              </a:pPr>
              <a:t>31</a:t>
            </a:fld>
            <a:endParaRPr lang="de-AT" sz="11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5550"/>
            <a:ext cx="3571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1798" name="Rechteck 7"/>
          <p:cNvSpPr>
            <a:spLocks noChangeArrowheads="1"/>
          </p:cNvSpPr>
          <p:nvPr/>
        </p:nvSpPr>
        <p:spPr bwMode="auto">
          <a:xfrm>
            <a:off x="468313" y="4972050"/>
            <a:ext cx="45720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sz="600" dirty="0">
                <a:solidFill>
                  <a:srgbClr val="595959"/>
                </a:solidFill>
                <a:latin typeface="Verdana" pitchFamily="34" charset="0"/>
                <a:ea typeface="+mn-ea"/>
                <a:cs typeface="Arial" charset="0"/>
              </a:rPr>
              <a:t>http://www.shinyshiny.tv/2007/06/true_wearable_t.html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319338"/>
            <a:ext cx="364331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1800" name="Rechteck 9"/>
          <p:cNvSpPr>
            <a:spLocks noChangeArrowheads="1"/>
          </p:cNvSpPr>
          <p:nvPr/>
        </p:nvSpPr>
        <p:spPr bwMode="auto">
          <a:xfrm>
            <a:off x="4891088" y="5548313"/>
            <a:ext cx="4071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sz="600" dirty="0">
                <a:solidFill>
                  <a:srgbClr val="595959"/>
                </a:solidFill>
                <a:latin typeface="Verdana" pitchFamily="34" charset="0"/>
                <a:ea typeface="+mn-ea"/>
                <a:cs typeface="Arial" charset="0"/>
              </a:rPr>
              <a:t>http://www.techwear-weblog.com/index/2.php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001407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4"/>
          <p:cNvSpPr>
            <a:spLocks noGrp="1"/>
          </p:cNvSpPr>
          <p:nvPr>
            <p:ph type="title"/>
          </p:nvPr>
        </p:nvSpPr>
        <p:spPr>
          <a:xfrm>
            <a:off x="323850" y="549275"/>
            <a:ext cx="8472488" cy="935038"/>
          </a:xfrm>
        </p:spPr>
        <p:txBody>
          <a:bodyPr>
            <a:normAutofit fontScale="90000"/>
          </a:bodyPr>
          <a:lstStyle/>
          <a:p>
            <a:r>
              <a:rPr lang="de-AT" altLang="de-DE" sz="3200" dirty="0"/>
              <a:t>Zukunft der persönlichen </a:t>
            </a:r>
            <a:br>
              <a:rPr lang="de-AT" altLang="de-DE" sz="3200" dirty="0"/>
            </a:br>
            <a:r>
              <a:rPr lang="de-AT" altLang="de-DE" sz="3200" dirty="0"/>
              <a:t>Info-Hilfsmittel?</a:t>
            </a:r>
          </a:p>
        </p:txBody>
      </p:sp>
      <p:sp>
        <p:nvSpPr>
          <p:cNvPr id="152579" name="Inhaltsplatzhalter 8"/>
          <p:cNvSpPr>
            <a:spLocks noGrp="1"/>
          </p:cNvSpPr>
          <p:nvPr>
            <p:ph idx="1"/>
          </p:nvPr>
        </p:nvSpPr>
        <p:spPr>
          <a:xfrm>
            <a:off x="461963" y="1839913"/>
            <a:ext cx="7740650" cy="438785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580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9D9CD0F3-1B5D-493D-95D1-3E9165F44683}" type="slidenum">
              <a:rPr lang="de-AT" sz="1100" smtClean="0">
                <a:solidFill>
                  <a:srgbClr val="FFFFFF"/>
                </a:solidFill>
                <a:latin typeface="Verdana" pitchFamily="34" charset="0"/>
              </a:rPr>
              <a:pPr algn="ctr" eaLnBrk="1" hangingPunct="1">
                <a:defRPr/>
              </a:pPr>
              <a:t>32</a:t>
            </a:fld>
            <a:endParaRPr lang="de-AT" sz="11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4333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4333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2823" name="Rechteck 10"/>
          <p:cNvSpPr>
            <a:spLocks noChangeArrowheads="1"/>
          </p:cNvSpPr>
          <p:nvPr/>
        </p:nvSpPr>
        <p:spPr bwMode="auto">
          <a:xfrm>
            <a:off x="107950" y="6092825"/>
            <a:ext cx="18954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AT" sz="600" dirty="0">
                <a:solidFill>
                  <a:srgbClr val="595959"/>
                </a:solidFill>
                <a:latin typeface="Verdana" pitchFamily="34" charset="0"/>
                <a:ea typeface="+mn-ea"/>
                <a:cs typeface="Arial" charset="0"/>
              </a:rPr>
              <a:t>Quelle: http://petitinvention.wordpress.com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130498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4"/>
          <p:cNvSpPr>
            <a:spLocks noGrp="1"/>
          </p:cNvSpPr>
          <p:nvPr>
            <p:ph type="title"/>
          </p:nvPr>
        </p:nvSpPr>
        <p:spPr>
          <a:xfrm>
            <a:off x="357188" y="549275"/>
            <a:ext cx="8429625" cy="935038"/>
          </a:xfrm>
        </p:spPr>
        <p:txBody>
          <a:bodyPr>
            <a:normAutofit fontScale="90000"/>
          </a:bodyPr>
          <a:lstStyle/>
          <a:p>
            <a:r>
              <a:rPr lang="de-AT" altLang="de-DE" sz="3200" dirty="0"/>
              <a:t>Zukunft der persönlichen</a:t>
            </a:r>
            <a:br>
              <a:rPr lang="de-AT" altLang="de-DE" sz="3200" dirty="0"/>
            </a:br>
            <a:r>
              <a:rPr lang="de-AT" altLang="de-DE" sz="3200" dirty="0"/>
              <a:t>Info-Hilfsmittel?</a:t>
            </a:r>
          </a:p>
        </p:txBody>
      </p:sp>
      <p:sp>
        <p:nvSpPr>
          <p:cNvPr id="153603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3450125B-936F-4D3A-8A03-241D7A07571B}" type="slidenum">
              <a:rPr lang="de-AT" sz="1100" smtClean="0">
                <a:solidFill>
                  <a:srgbClr val="FFFFFF"/>
                </a:solidFill>
                <a:latin typeface="Verdana" pitchFamily="34" charset="0"/>
              </a:rPr>
              <a:pPr algn="ctr" eaLnBrk="1" hangingPunct="1">
                <a:defRPr/>
              </a:pPr>
              <a:t>33</a:t>
            </a:fld>
            <a:endParaRPr lang="de-AT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3845" name="Rechteck 10"/>
          <p:cNvSpPr>
            <a:spLocks noChangeArrowheads="1"/>
          </p:cNvSpPr>
          <p:nvPr/>
        </p:nvSpPr>
        <p:spPr bwMode="auto">
          <a:xfrm>
            <a:off x="179388" y="6237288"/>
            <a:ext cx="1897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AT" sz="600" dirty="0">
                <a:solidFill>
                  <a:srgbClr val="595959"/>
                </a:solidFill>
                <a:latin typeface="Verdana" pitchFamily="34" charset="0"/>
                <a:ea typeface="+mn-ea"/>
                <a:cs typeface="Arial" charset="0"/>
              </a:rPr>
              <a:t>Quelle: http://petitinvention.wordpress.com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4319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43195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3862359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84350"/>
            <a:ext cx="3536950" cy="4092575"/>
          </a:xfrm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3012" name="Titel 8"/>
          <p:cNvSpPr>
            <a:spLocks noGrp="1"/>
          </p:cNvSpPr>
          <p:nvPr>
            <p:ph type="title"/>
          </p:nvPr>
        </p:nvSpPr>
        <p:spPr>
          <a:xfrm>
            <a:off x="461963" y="485775"/>
            <a:ext cx="6280150" cy="1143000"/>
          </a:xfrm>
        </p:spPr>
        <p:txBody>
          <a:bodyPr/>
          <a:lstStyle/>
          <a:p>
            <a:pPr eaLnBrk="1" hangingPunct="1"/>
            <a:r>
              <a:rPr lang="de-AT" altLang="de-DE" sz="3200" dirty="0"/>
              <a:t>Zukunft der persönlichen Info-Hilfsmittel?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412776"/>
            <a:ext cx="3606800" cy="224790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501008"/>
            <a:ext cx="3289300" cy="2463800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9356183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2019" y="260648"/>
            <a:ext cx="6270227" cy="1143000"/>
          </a:xfrm>
        </p:spPr>
        <p:txBody>
          <a:bodyPr>
            <a:normAutofit/>
          </a:bodyPr>
          <a:lstStyle/>
          <a:p>
            <a:r>
              <a:rPr lang="en-US" dirty="0"/>
              <a:t>Trillion Sensor Vision</a:t>
            </a:r>
            <a:br>
              <a:rPr lang="en-US" dirty="0"/>
            </a:br>
            <a:r>
              <a:rPr lang="en-US" sz="2000" dirty="0"/>
              <a:t>(Janus </a:t>
            </a:r>
            <a:r>
              <a:rPr lang="en-US" sz="2000" dirty="0" err="1"/>
              <a:t>Bryzek</a:t>
            </a:r>
            <a:r>
              <a:rPr lang="en-US" sz="2000" dirty="0"/>
              <a:t>, Fairchild 2013)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56176" y="4277995"/>
            <a:ext cx="2987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With Trillion Sensors in 2020, the Internet of Things would be the </a:t>
            </a:r>
            <a:br>
              <a:rPr lang="en-US" dirty="0"/>
            </a:br>
            <a:r>
              <a:rPr lang="en-US" b="1" dirty="0">
                <a:solidFill>
                  <a:schemeClr val="accent5"/>
                </a:solidFill>
              </a:rPr>
              <a:t>"Biggest Business in the History of Electronics"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Bild 1" descr="Bildschirmfoto 2014-03-25 um 11.17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800700" cy="50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6183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Wechselwirkung zwischen IT und Gesellschaft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Seite </a:t>
            </a:r>
            <a:fld id="{166046A0-AEEA-43F1-8443-7B100695F77A}" type="slidenum">
              <a:rPr lang="de-AT" smtClean="0"/>
              <a:pPr>
                <a:defRPr/>
              </a:pPr>
              <a:t>36</a:t>
            </a:fld>
            <a:endParaRPr lang="de-A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0634" r="14568" b="8659"/>
          <a:stretch>
            <a:fillRect/>
          </a:stretch>
        </p:blipFill>
        <p:spPr bwMode="auto">
          <a:xfrm>
            <a:off x="1835694" y="1844824"/>
            <a:ext cx="5747915" cy="490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 txBox="1">
            <a:spLocks/>
          </p:cNvSpPr>
          <p:nvPr/>
        </p:nvSpPr>
        <p:spPr>
          <a:xfrm>
            <a:off x="462406" y="6341555"/>
            <a:ext cx="321744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900" kern="1200" cap="all" baseline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>
                <a:solidFill>
                  <a:schemeClr val="accent5"/>
                </a:solidFill>
              </a:rPr>
              <a:t>Seite </a:t>
            </a:r>
            <a:fld id="{166046A0-AEEA-43F1-8443-7B100695F77A}" type="slidenum">
              <a:rPr lang="de-AT" smtClean="0">
                <a:solidFill>
                  <a:schemeClr val="accent5"/>
                </a:solidFill>
              </a:rPr>
              <a:pPr algn="l">
                <a:defRPr/>
              </a:pPr>
              <a:t>36</a:t>
            </a:fld>
            <a:endParaRPr lang="de-AT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201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Informationssystem aus der Sicht eines Betriebs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Seite </a:t>
            </a:r>
            <a:fld id="{166046A0-AEEA-43F1-8443-7B100695F77A}" type="slidenum">
              <a:rPr lang="de-AT" smtClean="0"/>
              <a:pPr>
                <a:defRPr/>
              </a:pPr>
              <a:t>37</a:t>
            </a:fld>
            <a:endParaRPr lang="de-AT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5" y="1844824"/>
            <a:ext cx="4916089" cy="49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489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974" y="239266"/>
            <a:ext cx="7272362" cy="13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altLang="de-DE" sz="2800" b="1" dirty="0">
                <a:solidFill>
                  <a:srgbClr val="00040C"/>
                </a:solidFill>
                <a:latin typeface="+mj-lt"/>
                <a:ea typeface="+mj-ea"/>
                <a:cs typeface="+mj-cs"/>
              </a:rPr>
              <a:t>Grundfragen der WI am Beispiel eines Lebensmittelfilialbetriebs 1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1309" y="3430811"/>
            <a:ext cx="39893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kumimoji="1" lang="de-DE" altLang="de-DE" sz="16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0379" y="1968771"/>
            <a:ext cx="4297238" cy="44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00040C"/>
                </a:solidFill>
              </a:rPr>
              <a:t>Einführung eines rechnergestützten Warenwirtschaftssystems</a:t>
            </a:r>
            <a:endParaRPr lang="de-DE" altLang="de-DE" sz="2000" dirty="0">
              <a:solidFill>
                <a:srgbClr val="00040C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1560"/>
              </a:spcBef>
            </a:pPr>
            <a:r>
              <a:rPr lang="de-DE" altLang="de-DE" sz="1600" b="1" dirty="0">
                <a:solidFill>
                  <a:srgbClr val="00040C"/>
                </a:solidFill>
              </a:rPr>
              <a:t>Mögliche Projektgründe:</a:t>
            </a:r>
          </a:p>
          <a:p>
            <a:pPr eaLnBrk="1" hangingPunct="1">
              <a:spcBef>
                <a:spcPts val="1560"/>
              </a:spcBef>
            </a:pPr>
            <a:endParaRPr lang="de-DE" altLang="de-DE" sz="500" b="1" dirty="0">
              <a:solidFill>
                <a:srgbClr val="00040C"/>
              </a:solidFill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1" lang="de-DE" altLang="de-DE" sz="1600" dirty="0">
                <a:solidFill>
                  <a:srgbClr val="00040C"/>
                </a:solidFill>
              </a:rPr>
              <a:t>Häufiger Warenengpass am Wochenende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1" lang="de-DE" altLang="de-DE" sz="1600" dirty="0">
                <a:solidFill>
                  <a:srgbClr val="00040C"/>
                </a:solidFill>
              </a:rPr>
              <a:t>hoher, nicht erklärbarer Warenschwund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1" lang="de-DE" altLang="de-DE" sz="1600" dirty="0">
                <a:solidFill>
                  <a:srgbClr val="00040C"/>
                </a:solidFill>
              </a:rPr>
              <a:t>zu hohe Lagerbestände (Kapitalbindung)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1" lang="de-DE" altLang="de-DE" sz="1600" dirty="0">
                <a:solidFill>
                  <a:srgbClr val="00040C"/>
                </a:solidFill>
              </a:rPr>
              <a:t>zeitliche Abstimmungsschwierigkeiten bei den Warenlieferungen (Lieferanten-Filiale, Zentrale-Filiale)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1" lang="de-DE" altLang="de-DE" sz="1600" dirty="0">
                <a:solidFill>
                  <a:srgbClr val="00040C"/>
                </a:solidFill>
              </a:rPr>
              <a:t>Konkurrenzdruck</a:t>
            </a: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1" lang="de-DE" altLang="de-DE" sz="1600" dirty="0">
                <a:solidFill>
                  <a:srgbClr val="00040C"/>
                </a:solidFill>
              </a:rPr>
              <a:t>mangelhafte Informationen über realisierte Verkäufe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3256" r="20238" b="21463"/>
          <a:stretch>
            <a:fillRect/>
          </a:stretch>
        </p:blipFill>
        <p:spPr bwMode="auto">
          <a:xfrm>
            <a:off x="4623328" y="1795115"/>
            <a:ext cx="4413168" cy="30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 algn="l"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 algn="l">
                <a:defRPr/>
              </a:pPr>
              <a:t>38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773078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1520" y="2492896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ISTAUFNAHME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1520" y="2914080"/>
            <a:ext cx="889248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Kundenanzahl und Kundengruppen der einzelnen Filialen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Umsätze der Warengruppen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Lieferantendaten (Lieferungen an Zentrallager/Filiale)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Mitarbeiterinformationen (Qualifikation, Entlohnung, Aufgabengebiet)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Wie setzten sich die Arbeitsgänge zusammen (Entstehung, Zusammensetzung, Abwicklung)?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Zusammenspiel „Filiale-Vertrieb-Lager-Einkauf-Lieferanten“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Informationsfluss (Belege)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Auslastung der Mitarbeiter und Betriebsmittel durch die Arbeitsgänge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Welche Kosten sind mit der Aufgabenerfüllung verbunden?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kumimoji="1" lang="de-DE" altLang="de-DE" sz="1600" dirty="0">
              <a:solidFill>
                <a:srgbClr val="00040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bg2"/>
              </a:buClr>
            </a:pPr>
            <a:r>
              <a:rPr kumimoji="1" lang="de-DE" altLang="de-DE" sz="1600" dirty="0">
                <a:solidFill>
                  <a:srgbClr val="00040C"/>
                </a:solidFill>
              </a:rPr>
              <a:t>Man erhält einen Überblick über das Ist-System, seine Stärken und Schwächen sowie die durch eine Neuentwicklung lösbaren Probleme und erzielbare Nutzeneffekte.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51520" y="1772816"/>
            <a:ext cx="8655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dirty="0">
                <a:solidFill>
                  <a:srgbClr val="00040C"/>
                </a:solidFill>
              </a:rPr>
              <a:t>Durch die Einbeziehung der späteren Systembenutzer im Rahmen der </a:t>
            </a:r>
            <a:r>
              <a:rPr lang="de-DE" altLang="de-DE" sz="1600" dirty="0" err="1">
                <a:solidFill>
                  <a:srgbClr val="00040C"/>
                </a:solidFill>
              </a:rPr>
              <a:t>Istaufnahme</a:t>
            </a:r>
            <a:r>
              <a:rPr lang="de-DE" altLang="de-DE" sz="1600" dirty="0">
                <a:solidFill>
                  <a:srgbClr val="00040C"/>
                </a:solidFill>
              </a:rPr>
              <a:t> und Sollkonzeption können viele Fehler vermieden und zahlreiche Anregungen gewonnen werden.</a:t>
            </a:r>
            <a:endParaRPr lang="de-DE" altLang="de-DE" dirty="0">
              <a:solidFill>
                <a:srgbClr val="00040C"/>
              </a:solidFill>
              <a:latin typeface="Times New Roman" pitchFamily="18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4991" y="188640"/>
            <a:ext cx="7055321" cy="146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altLang="de-DE" sz="2800" b="1" dirty="0">
                <a:solidFill>
                  <a:srgbClr val="00040C"/>
                </a:solidFill>
                <a:latin typeface="+mj-lt"/>
                <a:ea typeface="+mj-ea"/>
                <a:cs typeface="+mj-cs"/>
              </a:rPr>
              <a:t>Grundfragen der WI am Beispiel eines Lebensmittelfilialbetriebs 2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 algn="l"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 algn="l">
                <a:defRPr/>
              </a:pPr>
              <a:t>39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36160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557213"/>
            <a:ext cx="6270625" cy="1143000"/>
          </a:xfrm>
        </p:spPr>
        <p:txBody>
          <a:bodyPr/>
          <a:lstStyle/>
          <a:p>
            <a:r>
              <a:rPr lang="de-DE" altLang="de-DE" sz="3200"/>
              <a:t>Grundlegende Begriffe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1982788"/>
            <a:ext cx="8358187" cy="4830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1800" b="1" dirty="0"/>
              <a:t>Informatik</a:t>
            </a:r>
            <a:r>
              <a:rPr sz="1800" dirty="0"/>
              <a:t> (</a:t>
            </a:r>
            <a:r>
              <a:rPr lang="de-AT" sz="1800" dirty="0"/>
              <a:t>engl.: </a:t>
            </a:r>
            <a:r>
              <a:rPr sz="1800" dirty="0"/>
              <a:t>Computer Science):</a:t>
            </a:r>
          </a:p>
          <a:p>
            <a:pPr lvl="1">
              <a:defRPr/>
            </a:pPr>
            <a:r>
              <a:rPr lang="de-DE" sz="1800" dirty="0"/>
              <a:t>Wissenschaft von der systematischen, automatisierten Verarbeitung von Information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(Quelle: Gesellschaft für Informatik – Was ist Informatik)</a:t>
            </a:r>
          </a:p>
          <a:p>
            <a:pPr lvl="1">
              <a:defRPr/>
            </a:pPr>
            <a:endParaRPr lang="de-DE" sz="1600" dirty="0"/>
          </a:p>
          <a:p>
            <a:pPr lvl="1">
              <a:defRPr/>
            </a:pPr>
            <a:r>
              <a:rPr lang="de-DE" sz="1600" dirty="0"/>
              <a:t>Formalwissenschaft auf Basis von Mathematik</a:t>
            </a:r>
          </a:p>
          <a:p>
            <a:pPr lvl="1">
              <a:defRPr/>
            </a:pPr>
            <a:r>
              <a:rPr lang="de-DE" sz="1600" dirty="0"/>
              <a:t>Ingenieurwissenschaft zur Konstruktion von Berechnungsanweisungen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27066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51743"/>
      </p:ext>
    </p:extLst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1880" y="1844824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SOLLKONZEPT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0305" y="2165499"/>
            <a:ext cx="85121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74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741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741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741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741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200000"/>
            </a:pPr>
            <a:r>
              <a:rPr lang="de-DE" altLang="de-DE" sz="1600">
                <a:solidFill>
                  <a:srgbClr val="00040C"/>
                </a:solidFill>
              </a:rPr>
              <a:t>Durch Befragung der betroffenen Stellen werden die Anforderungen an ein optimales Warenwirtschaftssystems bestimmt. </a:t>
            </a:r>
          </a:p>
          <a:p>
            <a:pPr eaLnBrk="1" hangingPunct="1">
              <a:spcBef>
                <a:spcPct val="50000"/>
              </a:spcBef>
              <a:buSzPct val="200000"/>
            </a:pPr>
            <a:r>
              <a:rPr lang="de-DE" altLang="de-DE" sz="1600" b="1">
                <a:solidFill>
                  <a:srgbClr val="00040C"/>
                </a:solidFill>
              </a:rPr>
              <a:t>Grobkonzept</a:t>
            </a:r>
            <a:r>
              <a:rPr lang="de-DE" altLang="de-DE" sz="1600">
                <a:solidFill>
                  <a:srgbClr val="00040C"/>
                </a:solidFill>
              </a:rPr>
              <a:t> (Übersichtsdarstellung): Teilsysteme des geplanten Warenwirtschaftssystems 				und ihre Verknüpfungen</a:t>
            </a:r>
          </a:p>
          <a:p>
            <a:pPr eaLnBrk="1" hangingPunct="1">
              <a:spcBef>
                <a:spcPct val="50000"/>
              </a:spcBef>
              <a:buSzPct val="200000"/>
            </a:pPr>
            <a:endParaRPr lang="de-DE" altLang="de-DE" sz="1600">
              <a:solidFill>
                <a:srgbClr val="00040C"/>
              </a:solidFill>
            </a:endParaRPr>
          </a:p>
          <a:p>
            <a:pPr eaLnBrk="1" hangingPunct="1">
              <a:spcBef>
                <a:spcPct val="50000"/>
              </a:spcBef>
              <a:buSzPct val="200000"/>
            </a:pPr>
            <a:r>
              <a:rPr lang="de-DE" altLang="de-DE" sz="1600" b="1">
                <a:solidFill>
                  <a:srgbClr val="00040C"/>
                </a:solidFill>
              </a:rPr>
              <a:t>Detailkonzept:</a:t>
            </a:r>
            <a:r>
              <a:rPr lang="de-DE" altLang="de-DE" sz="1600">
                <a:solidFill>
                  <a:srgbClr val="00040C"/>
                </a:solidFill>
              </a:rPr>
              <a:t> Daten (Ein- und Ausgabe), Verarbeitungsregeln und Datenfluss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4888" y="4395043"/>
            <a:ext cx="502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srgbClr val="00040C"/>
                </a:solidFill>
              </a:rPr>
              <a:t>ANFORDERUNGSANALYSE</a:t>
            </a:r>
            <a:endParaRPr lang="de-DE" altLang="de-DE" sz="1600" dirty="0">
              <a:solidFill>
                <a:srgbClr val="00040C"/>
              </a:solidFill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rot="5400000">
            <a:off x="1139130" y="3273574"/>
            <a:ext cx="400050" cy="28575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40C"/>
              </a:solidFill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27025" y="4760168"/>
            <a:ext cx="8512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Der Kunde soll das richtige Sortiment zur rechten Zeit zum richtigen Preis angeboten bekommen.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Durch zentrale Speicherung der Preise sollen die Rendite der einzelnen Produkte für den Verkäufer transparent werden.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Einkäufer und Filialleiter erlangen größere Sicherheit in der Sortimentsauswahl („Renner“, “Penner“).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Der Chef erhält eine verbesserte Kosten- und Ertragsrechnung.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4991" y="188640"/>
            <a:ext cx="7055321" cy="146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altLang="de-DE" sz="2800" b="1" dirty="0">
                <a:solidFill>
                  <a:srgbClr val="00040C"/>
                </a:solidFill>
                <a:latin typeface="+mj-lt"/>
                <a:ea typeface="+mj-ea"/>
                <a:cs typeface="+mj-cs"/>
              </a:rPr>
              <a:t>Grundfragen der WI am Beispiel eines Lebensmittelfilialbetriebs 3</a:t>
            </a:r>
          </a:p>
        </p:txBody>
      </p:sp>
    </p:spTree>
    <p:extLst>
      <p:ext uri="{BB962C8B-B14F-4D97-AF65-F5344CB8AC3E}">
        <p14:creationId xmlns:p14="http://schemas.microsoft.com/office/powerpoint/2010/main" val="328730922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48096" y="1865758"/>
            <a:ext cx="406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DURCHFÜHRBARKEITSSTUDIE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24321" y="2202308"/>
            <a:ext cx="8512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Ob, wann und wie können die ermittelten Spezifikationen im Warenwirtschaftssystem realisiert werden?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Welche Ressourcen (Software, Hardware, Personal usw.) werden wo benötigt?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Welche Variante bietet das beste Aufwand/Ertrag-Verhältnis?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49683" y="3615183"/>
            <a:ext cx="487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WIRTSCHAFTLICHKEITSRECHNUNGEN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44921" y="4215258"/>
            <a:ext cx="487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AUSWAHL DES PAKETS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59233" y="4618483"/>
            <a:ext cx="8512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Durchführung einer Nutzenanalyse, Beurteilung der drei in die engste Wahl gezogenen Systeme aufgrund eines Anforderungskataloges (über 200 gewichtete Einzelkriterien).</a:t>
            </a:r>
          </a:p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Auf objektive </a:t>
            </a:r>
            <a:r>
              <a:rPr kumimoji="1" lang="de-DE" altLang="de-DE" sz="1600" dirty="0" err="1">
                <a:solidFill>
                  <a:srgbClr val="00040C"/>
                </a:solidFill>
              </a:rPr>
              <a:t>Kriteriengewichtung</a:t>
            </a:r>
            <a:r>
              <a:rPr kumimoji="1" lang="de-DE" altLang="de-DE" sz="1600" dirty="0">
                <a:solidFill>
                  <a:srgbClr val="00040C"/>
                </a:solidFill>
              </a:rPr>
              <a:t> achten.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kumimoji="1" lang="de-DE" altLang="de-DE" sz="1600" dirty="0">
              <a:solidFill>
                <a:srgbClr val="00040C"/>
              </a:solidFill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244921" y="5663058"/>
            <a:ext cx="487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AUSWAHL DER DATENKASSEN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60796" y="6186933"/>
            <a:ext cx="6577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AUSWAHL DER VERKABELUNG / DATENAUSTAUSCH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4991" y="188640"/>
            <a:ext cx="7055321" cy="146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altLang="de-DE" sz="2800" b="1" dirty="0">
                <a:solidFill>
                  <a:srgbClr val="00040C"/>
                </a:solidFill>
                <a:latin typeface="+mj-lt"/>
                <a:ea typeface="+mj-ea"/>
                <a:cs typeface="+mj-cs"/>
              </a:rPr>
              <a:t>Grundfragen der WI am Beispiel eines Lebensmittelfilialbetriebs 4</a:t>
            </a:r>
          </a:p>
        </p:txBody>
      </p:sp>
    </p:spTree>
    <p:extLst>
      <p:ext uri="{BB962C8B-B14F-4D97-AF65-F5344CB8AC3E}">
        <p14:creationId xmlns:p14="http://schemas.microsoft.com/office/powerpoint/2010/main" val="423840410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3524498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srgbClr val="00040C"/>
                </a:solidFill>
              </a:rPr>
              <a:t>UMSTELLUNG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7544" y="3861048"/>
            <a:ext cx="691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 Schrittweise Umstellung in den umsatzschwachen Sommermonaten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2132856"/>
            <a:ext cx="6577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rgbClr val="00040C"/>
                </a:solidFill>
              </a:rPr>
              <a:t>BENUTZER- UND BEDIENERSCHULUNG</a:t>
            </a:r>
            <a:endParaRPr lang="de-DE" altLang="de-DE" sz="1600">
              <a:solidFill>
                <a:srgbClr val="00040C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0305" y="2513856"/>
            <a:ext cx="8512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kumimoji="1" lang="de-DE" altLang="de-DE" sz="1600" dirty="0">
                <a:solidFill>
                  <a:srgbClr val="00040C"/>
                </a:solidFill>
              </a:rPr>
              <a:t>Schon Monate vor der Aufnahme des Echtbetriebs des Warenwirtschaftssystems mit der Schulung beginnen.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kumimoji="1" lang="de-DE" altLang="de-DE" sz="1600" dirty="0">
              <a:solidFill>
                <a:srgbClr val="00040C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4991" y="188640"/>
            <a:ext cx="7055321" cy="146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altLang="de-DE" sz="2800" b="1" dirty="0">
                <a:solidFill>
                  <a:srgbClr val="00040C"/>
                </a:solidFill>
                <a:latin typeface="+mj-lt"/>
                <a:ea typeface="+mj-ea"/>
                <a:cs typeface="+mj-cs"/>
              </a:rPr>
              <a:t>Grundfragen der WI am Beispiel eines Lebensmittelfilialbetriebs 5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76243"/>
            <a:ext cx="3217443" cy="365125"/>
          </a:xfrm>
        </p:spPr>
        <p:txBody>
          <a:bodyPr/>
          <a:lstStyle/>
          <a:p>
            <a:pPr algn="l"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 algn="l">
                <a:defRPr/>
              </a:pPr>
              <a:t>42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306572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AppData\Local\Microsoft\Windows\Temporary Internet Files\Content.IE5\975W7YA7\green-question-mark-2-1376705999Yz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49016"/>
            <a:ext cx="827583" cy="15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558253" cy="1143000"/>
          </a:xfrm>
        </p:spPr>
        <p:txBody>
          <a:bodyPr/>
          <a:lstStyle/>
          <a:p>
            <a:r>
              <a:rPr lang="de-DE" dirty="0"/>
              <a:t>Wiederholungs-/Diskussionsfragen zu Kapitel 1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9" y="1839258"/>
            <a:ext cx="7998413" cy="43879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Wie verändert die Informationstechnik Organisationen?</a:t>
            </a:r>
          </a:p>
          <a:p>
            <a:pPr>
              <a:lnSpc>
                <a:spcPct val="120000"/>
              </a:lnSpc>
            </a:pPr>
            <a:r>
              <a:rPr lang="de-DE" dirty="0"/>
              <a:t>Welche Rolle spielen Informationssysteme für die Zusammenarbeit von Betrieben?</a:t>
            </a:r>
          </a:p>
          <a:p>
            <a:pPr>
              <a:lnSpc>
                <a:spcPct val="120000"/>
              </a:lnSpc>
            </a:pPr>
            <a:r>
              <a:rPr lang="de-DE" dirty="0"/>
              <a:t>Was versteht man unter „benutzergetriebener Innovation“?</a:t>
            </a:r>
          </a:p>
          <a:p>
            <a:pPr>
              <a:lnSpc>
                <a:spcPct val="120000"/>
              </a:lnSpc>
            </a:pPr>
            <a:r>
              <a:rPr lang="de-DE" dirty="0"/>
              <a:t>Welche Vorteile hat es für z.B. Autohersteller und deren private Kunden, wenn diese mittels Informationstechnik als „Co-Produzenten“ eingebunden werden?</a:t>
            </a:r>
          </a:p>
          <a:p>
            <a:pPr>
              <a:lnSpc>
                <a:spcPct val="120000"/>
              </a:lnSpc>
            </a:pPr>
            <a:r>
              <a:rPr lang="de-DE" dirty="0"/>
              <a:t>Nennen Sie ein Beispiel, wie mittels Informationstechnik traditionelle Leistungen eines Betriebs durch private Kunden ersetzt werden!</a:t>
            </a:r>
          </a:p>
          <a:p>
            <a:pPr>
              <a:lnSpc>
                <a:spcPct val="120000"/>
              </a:lnSpc>
            </a:pPr>
            <a:endParaRPr lang="de-AT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43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10481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630261" cy="1143000"/>
          </a:xfrm>
        </p:spPr>
        <p:txBody>
          <a:bodyPr/>
          <a:lstStyle/>
          <a:p>
            <a:r>
              <a:rPr lang="de-DE" dirty="0"/>
              <a:t>Wiederholungs-/Diskussionsfragen zu Kapitel 1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9" y="1839258"/>
            <a:ext cx="5910181" cy="4387988"/>
          </a:xfrm>
        </p:spPr>
        <p:txBody>
          <a:bodyPr>
            <a:normAutofit/>
          </a:bodyPr>
          <a:lstStyle/>
          <a:p>
            <a:endParaRPr lang="de-DE" sz="1400" dirty="0"/>
          </a:p>
          <a:p>
            <a:r>
              <a:rPr lang="de-DE" sz="2000" dirty="0"/>
              <a:t>Diskutieren Sie mögliche Nutzen und Gefahren von Google </a:t>
            </a:r>
            <a:r>
              <a:rPr lang="de-DE" sz="2000" dirty="0" err="1"/>
              <a:t>Glasses</a:t>
            </a:r>
            <a:r>
              <a:rPr lang="de-DE" sz="2000" dirty="0"/>
              <a:t> in der Geschäftswelt und im privaten Bereich.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1400" dirty="0"/>
          </a:p>
          <a:p>
            <a:r>
              <a:rPr lang="de-DE" sz="2000" dirty="0"/>
              <a:t>Wieso setzt Apple bei seinen Produkten häufig auf herstellerspezifische Standards? Welche Vor- und Nachteile hat das für Apple-Kunden?</a:t>
            </a:r>
          </a:p>
          <a:p>
            <a:endParaRPr lang="de-AT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EA537E-847F-46CF-B7AA-1A3BB700D612}" type="slidenum">
              <a:rPr lang="de-AT" smtClean="0"/>
              <a:pPr>
                <a:defRPr/>
              </a:pPr>
              <a:t>44</a:t>
            </a:fld>
            <a:endParaRPr lang="de-A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8499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1831119" cy="281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AppData\Local\Microsoft\Windows\Temporary Internet Files\Content.IE5\975W7YA7\green-question-mark-2-1376705999Yz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49016"/>
            <a:ext cx="827583" cy="15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1316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702269" cy="1143000"/>
          </a:xfrm>
        </p:spPr>
        <p:txBody>
          <a:bodyPr/>
          <a:lstStyle/>
          <a:p>
            <a:r>
              <a:rPr lang="de-DE" dirty="0"/>
              <a:t>Wiederholungs-/Diskussionsfragen zu Kapitel 1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9" y="1839258"/>
            <a:ext cx="8502469" cy="4387988"/>
          </a:xfrm>
        </p:spPr>
        <p:txBody>
          <a:bodyPr>
            <a:normAutofit/>
          </a:bodyPr>
          <a:lstStyle/>
          <a:p>
            <a:r>
              <a:rPr lang="de-DE" sz="2000" dirty="0"/>
              <a:t>Wäre es für Sie persönlich akzeptabel, künftig nur noch 30 Stunden pro Woche zu arbeiten, damit andere Menschen eine Chance auf bezahlte Arbeit haben?</a:t>
            </a:r>
          </a:p>
          <a:p>
            <a:endParaRPr lang="de-AT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248472" cy="28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istrator\AppData\Local\Microsoft\Windows\Temporary Internet Files\Content.IE5\975W7YA7\green-question-mark-2-1376705999Yz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49016"/>
            <a:ext cx="827583" cy="15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45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54670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557213"/>
            <a:ext cx="6270625" cy="1143000"/>
          </a:xfrm>
        </p:spPr>
        <p:txBody>
          <a:bodyPr>
            <a:normAutofit/>
          </a:bodyPr>
          <a:lstStyle/>
          <a:p>
            <a:r>
              <a:rPr lang="de-DE" altLang="de-DE" dirty="0"/>
              <a:t>Grundlegende Begriffe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1839913"/>
            <a:ext cx="7997825" cy="4829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1800" b="1" dirty="0"/>
              <a:t>Wirtschaftsinformatik</a:t>
            </a:r>
            <a:r>
              <a:rPr sz="1800" dirty="0"/>
              <a:t> (</a:t>
            </a:r>
            <a:r>
              <a:rPr lang="de-AT" sz="1800" dirty="0"/>
              <a:t>engl.: </a:t>
            </a:r>
            <a:r>
              <a:rPr sz="1800" dirty="0"/>
              <a:t>Management Information Systems, Information Systems, Business Informatics):</a:t>
            </a:r>
          </a:p>
          <a:p>
            <a:pPr lvl="1">
              <a:defRPr/>
            </a:pPr>
            <a:r>
              <a:rPr sz="1800" dirty="0"/>
              <a:t>Wissenschaft, die sich mit der </a:t>
            </a:r>
            <a:r>
              <a:rPr sz="1800" b="1" dirty="0"/>
              <a:t>Gestaltung rechnergestützter Informationssysteme in der Wirtschaft </a:t>
            </a:r>
            <a:r>
              <a:rPr sz="1800" dirty="0"/>
              <a:t>befasst.</a:t>
            </a:r>
          </a:p>
          <a:p>
            <a:pPr lvl="1">
              <a:defRPr/>
            </a:pPr>
            <a:r>
              <a:rPr lang="de-AT" sz="1800" dirty="0"/>
              <a:t>Gegenstand der Wirtschaftsinformatik:</a:t>
            </a:r>
          </a:p>
          <a:p>
            <a:pPr lvl="2">
              <a:defRPr/>
            </a:pPr>
            <a:r>
              <a:rPr lang="de-AT" dirty="0"/>
              <a:t>IS-Grundlagen</a:t>
            </a:r>
          </a:p>
          <a:p>
            <a:pPr lvl="2">
              <a:defRPr/>
            </a:pPr>
            <a:r>
              <a:rPr lang="de-AT" dirty="0"/>
              <a:t>IS-Organisation</a:t>
            </a:r>
          </a:p>
          <a:p>
            <a:pPr lvl="2">
              <a:defRPr/>
            </a:pPr>
            <a:r>
              <a:rPr lang="de-AT" dirty="0"/>
              <a:t>IS-Planung</a:t>
            </a:r>
          </a:p>
          <a:p>
            <a:pPr lvl="2">
              <a:defRPr/>
            </a:pPr>
            <a:r>
              <a:rPr lang="de-AT" dirty="0"/>
              <a:t>IS-Entwicklung</a:t>
            </a:r>
          </a:p>
          <a:p>
            <a:pPr lvl="2">
              <a:defRPr/>
            </a:pPr>
            <a:r>
              <a:rPr lang="de-AT" dirty="0"/>
              <a:t>IS-Betrieb</a:t>
            </a:r>
          </a:p>
          <a:p>
            <a:pPr lvl="2">
              <a:defRPr/>
            </a:pPr>
            <a:r>
              <a:rPr lang="de-AT" dirty="0"/>
              <a:t>IS-Benutzerbetreuung</a:t>
            </a:r>
            <a:endParaRPr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  <p:sp>
        <p:nvSpPr>
          <p:cNvPr id="18" name="_s1030"/>
          <p:cNvSpPr>
            <a:spLocks noChangeArrowheads="1" noTextEdit="1"/>
          </p:cNvSpPr>
          <p:nvPr/>
        </p:nvSpPr>
        <p:spPr bwMode="auto">
          <a:xfrm>
            <a:off x="5569641" y="3612803"/>
            <a:ext cx="1878934" cy="172635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467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rgbClr val="000000"/>
              </a:solidFill>
              <a:latin typeface="Verdana"/>
              <a:ea typeface="+mn-ea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139431" y="4186261"/>
            <a:ext cx="4752976" cy="2051051"/>
            <a:chOff x="1524" y="1887"/>
            <a:chExt cx="2994" cy="1292"/>
          </a:xfrm>
        </p:grpSpPr>
        <p:sp>
          <p:nvSpPr>
            <p:cNvPr id="20" name="_s1030"/>
            <p:cNvSpPr>
              <a:spLocks noChangeArrowheads="1" noTextEdit="1"/>
            </p:cNvSpPr>
            <p:nvPr/>
          </p:nvSpPr>
          <p:spPr bwMode="auto">
            <a:xfrm>
              <a:off x="2699" y="2210"/>
              <a:ext cx="1819" cy="969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467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21" name="_s1032"/>
            <p:cNvSpPr>
              <a:spLocks noChangeArrowheads="1" noTextEdit="1"/>
            </p:cNvSpPr>
            <p:nvPr/>
          </p:nvSpPr>
          <p:spPr bwMode="auto">
            <a:xfrm>
              <a:off x="1524" y="2205"/>
              <a:ext cx="1826" cy="969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346" y="2545"/>
              <a:ext cx="1170" cy="2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auto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2400" dirty="0">
                  <a:solidFill>
                    <a:srgbClr val="000000"/>
                  </a:solidFill>
                  <a:latin typeface="Verdana"/>
                  <a:ea typeface="+mn-ea"/>
                </a:rPr>
                <a:t>Informatik</a:t>
              </a:r>
              <a:endParaRPr lang="de-DE" sz="2400" dirty="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986" y="2524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2400" dirty="0">
                  <a:solidFill>
                    <a:srgbClr val="000000"/>
                  </a:solidFill>
                  <a:latin typeface="Verdana"/>
                  <a:ea typeface="+mn-ea"/>
                </a:rPr>
                <a:t>BWL</a:t>
              </a:r>
              <a:endParaRPr lang="de-DE" sz="2400" dirty="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2802" y="1887"/>
              <a:ext cx="42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3200" b="1" dirty="0">
                  <a:solidFill>
                    <a:srgbClr val="000000"/>
                  </a:solidFill>
                  <a:latin typeface="Verdana"/>
                  <a:ea typeface="+mn-ea"/>
                </a:rPr>
                <a:t>WI</a:t>
              </a:r>
              <a:endParaRPr lang="de-DE" sz="3200" b="1" dirty="0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30467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r>
              <a:rPr lang="de-DE" altLang="de-DE" dirty="0"/>
              <a:t>Was ist </a:t>
            </a:r>
            <a:br>
              <a:rPr lang="de-DE" altLang="de-DE" dirty="0"/>
            </a:br>
            <a:r>
              <a:rPr lang="de-DE" altLang="de-DE" dirty="0"/>
              <a:t>„WI-Wissen“?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2698824" y="764704"/>
            <a:ext cx="5689600" cy="6021387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Wirtschaftsinformatik-</a:t>
            </a:r>
            <a:br>
              <a:rPr lang="de-DE" sz="2000" b="1" dirty="0">
                <a:solidFill>
                  <a:schemeClr val="bg1"/>
                </a:solidFill>
                <a:latin typeface="Arial" pitchFamily="34" charset="0"/>
                <a:ea typeface="+mn-ea"/>
              </a:rPr>
            </a:br>
            <a:r>
              <a:rPr lang="de-DE" sz="20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Wissen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2915816" y="908720"/>
            <a:ext cx="5276156" cy="5712242"/>
            <a:chOff x="2915816" y="908720"/>
            <a:chExt cx="5276156" cy="5712242"/>
          </a:xfrm>
          <a:solidFill>
            <a:srgbClr val="FFE08B"/>
          </a:solidFill>
        </p:grpSpPr>
        <p:sp>
          <p:nvSpPr>
            <p:cNvPr id="184325" name="Oval 5"/>
            <p:cNvSpPr>
              <a:spLocks noChangeArrowheads="1"/>
            </p:cNvSpPr>
            <p:nvPr/>
          </p:nvSpPr>
          <p:spPr bwMode="auto">
            <a:xfrm>
              <a:off x="4713364" y="4925512"/>
              <a:ext cx="1660520" cy="16954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Anwendungs-</a:t>
              </a:r>
              <a:b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</a:b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wissen</a:t>
              </a:r>
            </a:p>
          </p:txBody>
        </p:sp>
        <p:sp>
          <p:nvSpPr>
            <p:cNvPr id="184326" name="Oval 6"/>
            <p:cNvSpPr>
              <a:spLocks noChangeArrowheads="1"/>
            </p:cNvSpPr>
            <p:nvPr/>
          </p:nvSpPr>
          <p:spPr bwMode="auto">
            <a:xfrm>
              <a:off x="4283967" y="908720"/>
              <a:ext cx="1892765" cy="1872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  <a:latin typeface="Arial" pitchFamily="34" charset="0"/>
                  <a:ea typeface="+mn-ea"/>
                </a:rPr>
                <a:t>Organisations-</a:t>
              </a:r>
              <a:br>
                <a:rPr lang="de-DE">
                  <a:solidFill>
                    <a:srgbClr val="000000"/>
                  </a:solidFill>
                  <a:latin typeface="Arial" pitchFamily="34" charset="0"/>
                  <a:ea typeface="+mn-ea"/>
                </a:rPr>
              </a:br>
              <a:r>
                <a:rPr lang="de-DE">
                  <a:solidFill>
                    <a:srgbClr val="000000"/>
                  </a:solidFill>
                  <a:latin typeface="Arial" pitchFamily="34" charset="0"/>
                  <a:ea typeface="+mn-ea"/>
                </a:rPr>
                <a:t>wissen</a:t>
              </a:r>
            </a:p>
          </p:txBody>
        </p:sp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2915816" y="2132856"/>
              <a:ext cx="1584176" cy="158417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Technisches</a:t>
              </a:r>
              <a:b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</a:b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Wissen</a:t>
              </a:r>
            </a:p>
          </p:txBody>
        </p:sp>
        <p:sp>
          <p:nvSpPr>
            <p:cNvPr id="184328" name="Oval 8"/>
            <p:cNvSpPr>
              <a:spLocks noChangeArrowheads="1"/>
            </p:cNvSpPr>
            <p:nvPr/>
          </p:nvSpPr>
          <p:spPr bwMode="auto">
            <a:xfrm>
              <a:off x="2986857" y="3933056"/>
              <a:ext cx="1873175" cy="1728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Psychologie,</a:t>
              </a:r>
              <a:b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</a:b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Soziologie</a:t>
              </a:r>
            </a:p>
          </p:txBody>
        </p:sp>
        <p:sp>
          <p:nvSpPr>
            <p:cNvPr id="184329" name="Oval 9"/>
            <p:cNvSpPr>
              <a:spLocks noChangeArrowheads="1"/>
            </p:cNvSpPr>
            <p:nvPr/>
          </p:nvSpPr>
          <p:spPr bwMode="auto">
            <a:xfrm>
              <a:off x="5807640" y="4095260"/>
              <a:ext cx="738187" cy="7540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  <a:latin typeface="Arial" pitchFamily="34" charset="0"/>
                  <a:ea typeface="+mn-ea"/>
                </a:rPr>
                <a:t>…</a:t>
              </a:r>
            </a:p>
          </p:txBody>
        </p:sp>
        <p:sp>
          <p:nvSpPr>
            <p:cNvPr id="184330" name="Oval 10"/>
            <p:cNvSpPr>
              <a:spLocks noChangeArrowheads="1"/>
            </p:cNvSpPr>
            <p:nvPr/>
          </p:nvSpPr>
          <p:spPr bwMode="auto">
            <a:xfrm>
              <a:off x="5952102" y="4166697"/>
              <a:ext cx="738188" cy="75406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  <a:latin typeface="Arial" pitchFamily="34" charset="0"/>
                  <a:ea typeface="+mn-ea"/>
                </a:rPr>
                <a:t>…</a:t>
              </a:r>
            </a:p>
          </p:txBody>
        </p:sp>
        <p:sp>
          <p:nvSpPr>
            <p:cNvPr id="184331" name="Oval 11"/>
            <p:cNvSpPr>
              <a:spLocks noChangeArrowheads="1"/>
            </p:cNvSpPr>
            <p:nvPr/>
          </p:nvSpPr>
          <p:spPr bwMode="auto">
            <a:xfrm>
              <a:off x="6096565" y="4239722"/>
              <a:ext cx="738187" cy="75406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  <a:latin typeface="Arial" pitchFamily="34" charset="0"/>
                  <a:ea typeface="+mn-ea"/>
                </a:rPr>
                <a:t>…</a:t>
              </a:r>
            </a:p>
          </p:txBody>
        </p:sp>
        <p:sp>
          <p:nvSpPr>
            <p:cNvPr id="184332" name="Oval 12"/>
            <p:cNvSpPr>
              <a:spLocks noChangeArrowheads="1"/>
            </p:cNvSpPr>
            <p:nvPr/>
          </p:nvSpPr>
          <p:spPr bwMode="auto">
            <a:xfrm>
              <a:off x="6176733" y="1700808"/>
              <a:ext cx="1771873" cy="18069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BWL-</a:t>
              </a:r>
              <a:b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</a:b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Wissen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6943403" y="3718599"/>
              <a:ext cx="1248569" cy="127374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Juristisches</a:t>
              </a:r>
              <a:b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</a:br>
              <a:r>
                <a:rPr lang="de-DE" dirty="0">
                  <a:solidFill>
                    <a:srgbClr val="000000"/>
                  </a:solidFill>
                  <a:latin typeface="Arial" pitchFamily="34" charset="0"/>
                  <a:ea typeface="+mn-ea"/>
                </a:rPr>
                <a:t>Wissen</a:t>
              </a:r>
            </a:p>
          </p:txBody>
        </p:sp>
      </p:grpSp>
      <p:sp>
        <p:nvSpPr>
          <p:cNvPr id="1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41555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14235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inframes">
            <a:extLst>
              <a:ext uri="{FF2B5EF4-FFF2-40B4-BE49-F238E27FC236}">
                <a16:creationId xmlns:a16="http://schemas.microsoft.com/office/drawing/2014/main" id="{AC1D8F2F-F141-234F-B09D-CA08E2E5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7" y="5263358"/>
            <a:ext cx="1654658" cy="12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22C945A-56EB-3C4D-90F9-2407A109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72" y="5041899"/>
            <a:ext cx="1716415" cy="12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223484"/>
            <a:ext cx="6486245" cy="1143000"/>
          </a:xfrm>
        </p:spPr>
        <p:txBody>
          <a:bodyPr/>
          <a:lstStyle/>
          <a:p>
            <a:r>
              <a:rPr lang="de-DE" dirty="0"/>
              <a:t>IS-Entwicklung ist mehr als nur </a:t>
            </a:r>
            <a:br>
              <a:rPr lang="de-DE" dirty="0"/>
            </a:br>
            <a:r>
              <a:rPr lang="de-DE" dirty="0"/>
              <a:t>Software-Entwicklung 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Seite </a:t>
            </a:r>
            <a:fld id="{166046A0-AEEA-43F1-8443-7B100695F77A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8" y="1988840"/>
            <a:ext cx="8759560" cy="396044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5154" y="2674044"/>
            <a:ext cx="5271246" cy="2243737"/>
          </a:xfrm>
          <a:prstGeom prst="ellipse">
            <a:avLst/>
          </a:prstGeom>
          <a:solidFill>
            <a:srgbClr val="0096D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2750884" y="2674044"/>
            <a:ext cx="6213604" cy="2243737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100" name="Picture 4" descr="Image result for PC">
            <a:extLst>
              <a:ext uri="{FF2B5EF4-FFF2-40B4-BE49-F238E27FC236}">
                <a16:creationId xmlns:a16="http://schemas.microsoft.com/office/drawing/2014/main" id="{363FEBEB-EB0E-794B-9C41-9738A029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85" y="6009777"/>
            <a:ext cx="1305899" cy="8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atabase">
            <a:extLst>
              <a:ext uri="{FF2B5EF4-FFF2-40B4-BE49-F238E27FC236}">
                <a16:creationId xmlns:a16="http://schemas.microsoft.com/office/drawing/2014/main" id="{D1D068B9-14AA-884C-855E-450248A6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58" y="6137411"/>
            <a:ext cx="437423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rocess">
            <a:extLst>
              <a:ext uri="{FF2B5EF4-FFF2-40B4-BE49-F238E27FC236}">
                <a16:creationId xmlns:a16="http://schemas.microsoft.com/office/drawing/2014/main" id="{908F01C8-8718-6943-B1F3-0225C49A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55" y="6079735"/>
            <a:ext cx="2277692" cy="6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66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pPr eaLnBrk="1" hangingPunct="1"/>
            <a:r>
              <a:rPr lang="de-DE" altLang="de-DE" sz="3200"/>
              <a:t>Aspekte von Informationssystemen</a:t>
            </a:r>
          </a:p>
        </p:txBody>
      </p:sp>
      <p:pic>
        <p:nvPicPr>
          <p:cNvPr id="27651" name="Picture 11" descr="j0178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63" y="1883618"/>
            <a:ext cx="1062038" cy="666750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 descr="j0308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3" y="3791793"/>
            <a:ext cx="1655763" cy="1095375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 descr="j02851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51" y="3833068"/>
            <a:ext cx="11382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4" descr="j02346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51" y="2699593"/>
            <a:ext cx="7477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ihandform 31"/>
          <p:cNvSpPr/>
          <p:nvPr/>
        </p:nvSpPr>
        <p:spPr bwMode="auto">
          <a:xfrm>
            <a:off x="2355726" y="4222005"/>
            <a:ext cx="1423987" cy="947738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b="1" dirty="0"/>
              <a:t>Informations-system</a:t>
            </a:r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de-DE" sz="1400" b="1" dirty="0"/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br>
              <a:rPr lang="de-DE" sz="1400" dirty="0"/>
            </a:br>
            <a:endParaRPr lang="de-DE" sz="1400" dirty="0"/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de-DE" sz="1400" dirty="0"/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de-DE" sz="1400" dirty="0"/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de-DE" sz="1400" dirty="0"/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de-DE" sz="1400" dirty="0"/>
          </a:p>
          <a:p>
            <a:pPr marL="0" lvl="1" algn="ctr" defTabSz="622300">
              <a:lnSpc>
                <a:spcPct val="90000"/>
              </a:lnSpc>
              <a:spcAft>
                <a:spcPct val="15000"/>
              </a:spcAft>
              <a:defRPr/>
            </a:pPr>
            <a:br>
              <a:rPr lang="de-DE" sz="1400" dirty="0"/>
            </a:br>
            <a:r>
              <a:rPr lang="de-DE" sz="1400" dirty="0"/>
              <a:t>z.B.</a:t>
            </a:r>
            <a:br>
              <a:rPr lang="de-DE" sz="1400" dirty="0"/>
            </a:br>
            <a:r>
              <a:rPr lang="de-DE" sz="1400" dirty="0"/>
              <a:t>Hörsaalplanung an der WU</a:t>
            </a:r>
            <a:endParaRPr lang="de-AT" sz="1400" dirty="0"/>
          </a:p>
        </p:txBody>
      </p:sp>
      <p:sp>
        <p:nvSpPr>
          <p:cNvPr id="5" name="Freihandform 4"/>
          <p:cNvSpPr/>
          <p:nvPr/>
        </p:nvSpPr>
        <p:spPr bwMode="auto">
          <a:xfrm rot="13785443">
            <a:off x="2317620" y="4019220"/>
            <a:ext cx="466609" cy="262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139"/>
                </a:moveTo>
                <a:lnTo>
                  <a:pt x="466704" y="13139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ihandform 5"/>
          <p:cNvSpPr/>
          <p:nvPr/>
        </p:nvSpPr>
        <p:spPr bwMode="auto">
          <a:xfrm rot="1982083">
            <a:off x="3328571" y="5307273"/>
            <a:ext cx="1594988" cy="26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139"/>
                </a:moveTo>
                <a:lnTo>
                  <a:pt x="1594842" y="13139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ihandform 6"/>
          <p:cNvSpPr/>
          <p:nvPr/>
        </p:nvSpPr>
        <p:spPr bwMode="auto">
          <a:xfrm rot="668054">
            <a:off x="3442470" y="4841170"/>
            <a:ext cx="1596352" cy="26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139"/>
                </a:moveTo>
                <a:lnTo>
                  <a:pt x="1596206" y="13139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ihandform 7"/>
          <p:cNvSpPr/>
          <p:nvPr/>
        </p:nvSpPr>
        <p:spPr bwMode="auto">
          <a:xfrm rot="20926197">
            <a:off x="3442413" y="4371943"/>
            <a:ext cx="1575251" cy="26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139"/>
                </a:moveTo>
                <a:lnTo>
                  <a:pt x="1575107" y="13139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ihandform 8"/>
          <p:cNvSpPr/>
          <p:nvPr/>
        </p:nvSpPr>
        <p:spPr bwMode="auto">
          <a:xfrm rot="19617917">
            <a:off x="3328571" y="3905806"/>
            <a:ext cx="1594988" cy="26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139"/>
                </a:moveTo>
                <a:lnTo>
                  <a:pt x="1594842" y="13139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ihandform 9"/>
          <p:cNvSpPr/>
          <p:nvPr/>
        </p:nvSpPr>
        <p:spPr bwMode="auto">
          <a:xfrm rot="18357492">
            <a:off x="2993881" y="3508335"/>
            <a:ext cx="1702327" cy="262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139"/>
                </a:moveTo>
                <a:lnTo>
                  <a:pt x="1702675" y="13139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lipse 11"/>
          <p:cNvSpPr/>
          <p:nvPr/>
        </p:nvSpPr>
        <p:spPr bwMode="auto">
          <a:xfrm>
            <a:off x="2260293" y="3791143"/>
            <a:ext cx="1613859" cy="161338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ihandform 12"/>
          <p:cNvSpPr/>
          <p:nvPr/>
        </p:nvSpPr>
        <p:spPr bwMode="auto">
          <a:xfrm>
            <a:off x="3765916" y="2005142"/>
            <a:ext cx="949461" cy="949180"/>
          </a:xfrm>
          <a:custGeom>
            <a:avLst/>
            <a:gdLst>
              <a:gd name="connsiteX0" fmla="*/ 0 w 949374"/>
              <a:gd name="connsiteY0" fmla="*/ 474687 h 949374"/>
              <a:gd name="connsiteX1" fmla="*/ 474687 w 949374"/>
              <a:gd name="connsiteY1" fmla="*/ 0 h 949374"/>
              <a:gd name="connsiteX2" fmla="*/ 949374 w 949374"/>
              <a:gd name="connsiteY2" fmla="*/ 474687 h 949374"/>
              <a:gd name="connsiteX3" fmla="*/ 474687 w 949374"/>
              <a:gd name="connsiteY3" fmla="*/ 949374 h 949374"/>
              <a:gd name="connsiteX4" fmla="*/ 0 w 949374"/>
              <a:gd name="connsiteY4" fmla="*/ 474687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4" h="949374">
                <a:moveTo>
                  <a:pt x="0" y="474687"/>
                </a:moveTo>
                <a:cubicBezTo>
                  <a:pt x="0" y="212525"/>
                  <a:pt x="212525" y="0"/>
                  <a:pt x="474687" y="0"/>
                </a:cubicBezTo>
                <a:cubicBezTo>
                  <a:pt x="736849" y="0"/>
                  <a:pt x="949374" y="212525"/>
                  <a:pt x="949374" y="474687"/>
                </a:cubicBezTo>
                <a:cubicBezTo>
                  <a:pt x="949374" y="736849"/>
                  <a:pt x="736849" y="949374"/>
                  <a:pt x="474687" y="949374"/>
                </a:cubicBezTo>
                <a:cubicBezTo>
                  <a:pt x="212525" y="949374"/>
                  <a:pt x="0" y="736849"/>
                  <a:pt x="0" y="474687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6018" tIns="146018" rIns="146018" bIns="146018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100" dirty="0" err="1"/>
              <a:t>Anwen</a:t>
            </a:r>
            <a:r>
              <a:rPr lang="de-DE" sz="1100" dirty="0"/>
              <a:t>-dung / Bedie-</a:t>
            </a:r>
            <a:r>
              <a:rPr lang="de-DE" sz="1100" dirty="0" err="1"/>
              <a:t>nung</a:t>
            </a:r>
            <a:endParaRPr lang="de-AT" sz="1100" dirty="0"/>
          </a:p>
        </p:txBody>
      </p:sp>
      <p:sp>
        <p:nvSpPr>
          <p:cNvPr id="14" name="Freihandform 13"/>
          <p:cNvSpPr/>
          <p:nvPr/>
        </p:nvSpPr>
        <p:spPr bwMode="auto">
          <a:xfrm>
            <a:off x="4792538" y="1940768"/>
            <a:ext cx="1219200" cy="550862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dirty="0"/>
              <a:t>Anwender</a:t>
            </a:r>
            <a:endParaRPr lang="de-AT" sz="1400" dirty="0"/>
          </a:p>
        </p:txBody>
      </p:sp>
      <p:sp>
        <p:nvSpPr>
          <p:cNvPr id="15" name="Freihandform 14"/>
          <p:cNvSpPr/>
          <p:nvPr/>
        </p:nvSpPr>
        <p:spPr bwMode="auto">
          <a:xfrm>
            <a:off x="4629956" y="2637184"/>
            <a:ext cx="949461" cy="949180"/>
          </a:xfrm>
          <a:custGeom>
            <a:avLst/>
            <a:gdLst>
              <a:gd name="connsiteX0" fmla="*/ 0 w 949374"/>
              <a:gd name="connsiteY0" fmla="*/ 474687 h 949374"/>
              <a:gd name="connsiteX1" fmla="*/ 474687 w 949374"/>
              <a:gd name="connsiteY1" fmla="*/ 0 h 949374"/>
              <a:gd name="connsiteX2" fmla="*/ 949374 w 949374"/>
              <a:gd name="connsiteY2" fmla="*/ 474687 h 949374"/>
              <a:gd name="connsiteX3" fmla="*/ 474687 w 949374"/>
              <a:gd name="connsiteY3" fmla="*/ 949374 h 949374"/>
              <a:gd name="connsiteX4" fmla="*/ 0 w 949374"/>
              <a:gd name="connsiteY4" fmla="*/ 474687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4" h="949374">
                <a:moveTo>
                  <a:pt x="0" y="474687"/>
                </a:moveTo>
                <a:cubicBezTo>
                  <a:pt x="0" y="212525"/>
                  <a:pt x="212525" y="0"/>
                  <a:pt x="474687" y="0"/>
                </a:cubicBezTo>
                <a:cubicBezTo>
                  <a:pt x="736849" y="0"/>
                  <a:pt x="949374" y="212525"/>
                  <a:pt x="949374" y="474687"/>
                </a:cubicBezTo>
                <a:cubicBezTo>
                  <a:pt x="949374" y="736849"/>
                  <a:pt x="736849" y="949374"/>
                  <a:pt x="474687" y="949374"/>
                </a:cubicBezTo>
                <a:cubicBezTo>
                  <a:pt x="212525" y="949374"/>
                  <a:pt x="0" y="736849"/>
                  <a:pt x="0" y="474687"/>
                </a:cubicBezTo>
                <a:close/>
              </a:path>
            </a:pathLst>
          </a:custGeom>
          <a:solidFill>
            <a:srgbClr val="457AA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6018" tIns="146018" rIns="146018" bIns="146018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100"/>
              <a:t>Betrieb</a:t>
            </a:r>
            <a:endParaRPr lang="de-AT" sz="1100" dirty="0"/>
          </a:p>
        </p:txBody>
      </p:sp>
      <p:sp>
        <p:nvSpPr>
          <p:cNvPr id="16" name="Freihandform 15"/>
          <p:cNvSpPr/>
          <p:nvPr/>
        </p:nvSpPr>
        <p:spPr bwMode="auto">
          <a:xfrm>
            <a:off x="5652963" y="2588468"/>
            <a:ext cx="1423988" cy="949325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dirty="0"/>
              <a:t>IT-Management</a:t>
            </a:r>
            <a:endParaRPr lang="de-AT" sz="1400" dirty="0"/>
          </a:p>
        </p:txBody>
      </p:sp>
      <p:sp>
        <p:nvSpPr>
          <p:cNvPr id="17" name="Freihandform 16"/>
          <p:cNvSpPr/>
          <p:nvPr/>
        </p:nvSpPr>
        <p:spPr bwMode="auto">
          <a:xfrm>
            <a:off x="4993495" y="3664720"/>
            <a:ext cx="949461" cy="949180"/>
          </a:xfrm>
          <a:custGeom>
            <a:avLst/>
            <a:gdLst>
              <a:gd name="connsiteX0" fmla="*/ 0 w 949374"/>
              <a:gd name="connsiteY0" fmla="*/ 474687 h 949374"/>
              <a:gd name="connsiteX1" fmla="*/ 474687 w 949374"/>
              <a:gd name="connsiteY1" fmla="*/ 0 h 949374"/>
              <a:gd name="connsiteX2" fmla="*/ 949374 w 949374"/>
              <a:gd name="connsiteY2" fmla="*/ 474687 h 949374"/>
              <a:gd name="connsiteX3" fmla="*/ 474687 w 949374"/>
              <a:gd name="connsiteY3" fmla="*/ 949374 h 949374"/>
              <a:gd name="connsiteX4" fmla="*/ 0 w 949374"/>
              <a:gd name="connsiteY4" fmla="*/ 474687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4" h="949374">
                <a:moveTo>
                  <a:pt x="0" y="474687"/>
                </a:moveTo>
                <a:cubicBezTo>
                  <a:pt x="0" y="212525"/>
                  <a:pt x="212525" y="0"/>
                  <a:pt x="474687" y="0"/>
                </a:cubicBezTo>
                <a:cubicBezTo>
                  <a:pt x="736849" y="0"/>
                  <a:pt x="949374" y="212525"/>
                  <a:pt x="949374" y="474687"/>
                </a:cubicBezTo>
                <a:cubicBezTo>
                  <a:pt x="949374" y="736849"/>
                  <a:pt x="736849" y="949374"/>
                  <a:pt x="474687" y="949374"/>
                </a:cubicBezTo>
                <a:cubicBezTo>
                  <a:pt x="212525" y="949374"/>
                  <a:pt x="0" y="736849"/>
                  <a:pt x="0" y="474687"/>
                </a:cubicBezTo>
                <a:close/>
              </a:path>
            </a:pathLst>
          </a:custGeom>
          <a:solidFill>
            <a:srgbClr val="CC66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6018" tIns="146018" rIns="146018" bIns="146018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100" dirty="0" err="1"/>
              <a:t>Gestal-tung</a:t>
            </a:r>
            <a:endParaRPr lang="de-AT" sz="1100" dirty="0"/>
          </a:p>
        </p:txBody>
      </p:sp>
      <p:sp>
        <p:nvSpPr>
          <p:cNvPr id="18" name="Freihandform 17"/>
          <p:cNvSpPr/>
          <p:nvPr/>
        </p:nvSpPr>
        <p:spPr bwMode="auto">
          <a:xfrm>
            <a:off x="6084763" y="3671143"/>
            <a:ext cx="1655763" cy="949325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dirty="0"/>
              <a:t>IS-Management (Organisation, IT)</a:t>
            </a:r>
            <a:endParaRPr lang="de-AT" sz="1400" dirty="0"/>
          </a:p>
        </p:txBody>
      </p:sp>
      <p:sp>
        <p:nvSpPr>
          <p:cNvPr id="19" name="Freihandform 18"/>
          <p:cNvSpPr/>
          <p:nvPr/>
        </p:nvSpPr>
        <p:spPr bwMode="auto">
          <a:xfrm>
            <a:off x="5014863" y="4712340"/>
            <a:ext cx="949461" cy="949180"/>
          </a:xfrm>
          <a:custGeom>
            <a:avLst/>
            <a:gdLst>
              <a:gd name="connsiteX0" fmla="*/ 0 w 949374"/>
              <a:gd name="connsiteY0" fmla="*/ 474687 h 949374"/>
              <a:gd name="connsiteX1" fmla="*/ 474687 w 949374"/>
              <a:gd name="connsiteY1" fmla="*/ 0 h 949374"/>
              <a:gd name="connsiteX2" fmla="*/ 949374 w 949374"/>
              <a:gd name="connsiteY2" fmla="*/ 474687 h 949374"/>
              <a:gd name="connsiteX3" fmla="*/ 474687 w 949374"/>
              <a:gd name="connsiteY3" fmla="*/ 949374 h 949374"/>
              <a:gd name="connsiteX4" fmla="*/ 0 w 949374"/>
              <a:gd name="connsiteY4" fmla="*/ 474687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4" h="949374">
                <a:moveTo>
                  <a:pt x="0" y="474687"/>
                </a:moveTo>
                <a:cubicBezTo>
                  <a:pt x="0" y="212525"/>
                  <a:pt x="212525" y="0"/>
                  <a:pt x="474687" y="0"/>
                </a:cubicBezTo>
                <a:cubicBezTo>
                  <a:pt x="736849" y="0"/>
                  <a:pt x="949374" y="212525"/>
                  <a:pt x="949374" y="474687"/>
                </a:cubicBezTo>
                <a:cubicBezTo>
                  <a:pt x="949374" y="736849"/>
                  <a:pt x="736849" y="949374"/>
                  <a:pt x="474687" y="949374"/>
                </a:cubicBezTo>
                <a:cubicBezTo>
                  <a:pt x="212525" y="949374"/>
                  <a:pt x="0" y="736849"/>
                  <a:pt x="0" y="474687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6018" tIns="146018" rIns="146018" bIns="146018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100" dirty="0" err="1"/>
              <a:t>Einfüh-rung</a:t>
            </a:r>
            <a:endParaRPr lang="de-AT" sz="1100" dirty="0"/>
          </a:p>
        </p:txBody>
      </p:sp>
      <p:sp>
        <p:nvSpPr>
          <p:cNvPr id="20" name="Freihandform 19"/>
          <p:cNvSpPr/>
          <p:nvPr/>
        </p:nvSpPr>
        <p:spPr bwMode="auto">
          <a:xfrm>
            <a:off x="6080001" y="4712543"/>
            <a:ext cx="1712912" cy="949325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dirty="0"/>
              <a:t>IS-(Projekt-)</a:t>
            </a:r>
            <a:br>
              <a:rPr lang="de-DE" sz="1400" dirty="0"/>
            </a:br>
            <a:r>
              <a:rPr lang="de-DE" sz="1400" dirty="0"/>
              <a:t>Management</a:t>
            </a:r>
            <a:endParaRPr lang="de-AT" sz="1400" dirty="0"/>
          </a:p>
        </p:txBody>
      </p:sp>
      <p:sp>
        <p:nvSpPr>
          <p:cNvPr id="21" name="Freihandform 20"/>
          <p:cNvSpPr/>
          <p:nvPr/>
        </p:nvSpPr>
        <p:spPr bwMode="auto">
          <a:xfrm>
            <a:off x="4551607" y="5648444"/>
            <a:ext cx="949461" cy="949180"/>
          </a:xfrm>
          <a:custGeom>
            <a:avLst/>
            <a:gdLst>
              <a:gd name="connsiteX0" fmla="*/ 0 w 949374"/>
              <a:gd name="connsiteY0" fmla="*/ 474687 h 949374"/>
              <a:gd name="connsiteX1" fmla="*/ 474687 w 949374"/>
              <a:gd name="connsiteY1" fmla="*/ 0 h 949374"/>
              <a:gd name="connsiteX2" fmla="*/ 949374 w 949374"/>
              <a:gd name="connsiteY2" fmla="*/ 474687 h 949374"/>
              <a:gd name="connsiteX3" fmla="*/ 474687 w 949374"/>
              <a:gd name="connsiteY3" fmla="*/ 949374 h 949374"/>
              <a:gd name="connsiteX4" fmla="*/ 0 w 949374"/>
              <a:gd name="connsiteY4" fmla="*/ 474687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74" h="949374">
                <a:moveTo>
                  <a:pt x="0" y="474687"/>
                </a:moveTo>
                <a:cubicBezTo>
                  <a:pt x="0" y="212525"/>
                  <a:pt x="212525" y="0"/>
                  <a:pt x="474687" y="0"/>
                </a:cubicBezTo>
                <a:cubicBezTo>
                  <a:pt x="736849" y="0"/>
                  <a:pt x="949374" y="212525"/>
                  <a:pt x="949374" y="474687"/>
                </a:cubicBezTo>
                <a:cubicBezTo>
                  <a:pt x="949374" y="736849"/>
                  <a:pt x="736849" y="949374"/>
                  <a:pt x="474687" y="949374"/>
                </a:cubicBezTo>
                <a:cubicBezTo>
                  <a:pt x="212525" y="949374"/>
                  <a:pt x="0" y="736849"/>
                  <a:pt x="0" y="474687"/>
                </a:cubicBezTo>
                <a:close/>
              </a:path>
            </a:pathLst>
          </a:custGeom>
          <a:solidFill>
            <a:srgbClr val="D7A51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6018" tIns="146018" rIns="146018" bIns="146018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100" dirty="0" err="1"/>
              <a:t>Entwick-lung</a:t>
            </a:r>
            <a:endParaRPr lang="de-AT" sz="1100" dirty="0"/>
          </a:p>
        </p:txBody>
      </p:sp>
      <p:sp>
        <p:nvSpPr>
          <p:cNvPr id="22" name="Freihandform 21"/>
          <p:cNvSpPr/>
          <p:nvPr/>
        </p:nvSpPr>
        <p:spPr bwMode="auto">
          <a:xfrm>
            <a:off x="5581526" y="5792043"/>
            <a:ext cx="1423987" cy="949325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dirty="0"/>
              <a:t>IS-Entwicklung</a:t>
            </a:r>
            <a:endParaRPr lang="de-AT" sz="1400" dirty="0"/>
          </a:p>
        </p:txBody>
      </p:sp>
      <p:sp>
        <p:nvSpPr>
          <p:cNvPr id="23" name="Wolkenförmige Legende 22"/>
          <p:cNvSpPr/>
          <p:nvPr/>
        </p:nvSpPr>
        <p:spPr bwMode="auto">
          <a:xfrm>
            <a:off x="152557" y="2205137"/>
            <a:ext cx="3020181" cy="1228520"/>
          </a:xfrm>
          <a:prstGeom prst="cloudCallout">
            <a:avLst>
              <a:gd name="adj1" fmla="val 30501"/>
              <a:gd name="adj2" fmla="val 103713"/>
            </a:avLst>
          </a:prstGeom>
          <a:solidFill>
            <a:srgbClr val="FF6D6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5306" tIns="246329" rIns="338606" bIns="32016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200" dirty="0"/>
              <a:t>Finanzierung / Budget</a:t>
            </a:r>
            <a:endParaRPr lang="de-AT" sz="1200" dirty="0"/>
          </a:p>
        </p:txBody>
      </p:sp>
      <p:pic>
        <p:nvPicPr>
          <p:cNvPr id="27702" name="Picture 54" descr="C:\Users\Administrator\AppData\Local\Microsoft\Windows\Temporary Internet Files\Content.IE5\0790DI2F\MP900448493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01" y="5755530"/>
            <a:ext cx="1241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ihandform 26"/>
          <p:cNvSpPr/>
          <p:nvPr/>
        </p:nvSpPr>
        <p:spPr bwMode="auto">
          <a:xfrm>
            <a:off x="322833" y="1929705"/>
            <a:ext cx="3353989" cy="275431"/>
          </a:xfrm>
          <a:custGeom>
            <a:avLst/>
            <a:gdLst>
              <a:gd name="connsiteX0" fmla="*/ 0 w 1424062"/>
              <a:gd name="connsiteY0" fmla="*/ 0 h 949374"/>
              <a:gd name="connsiteX1" fmla="*/ 1424062 w 1424062"/>
              <a:gd name="connsiteY1" fmla="*/ 0 h 949374"/>
              <a:gd name="connsiteX2" fmla="*/ 1424062 w 1424062"/>
              <a:gd name="connsiteY2" fmla="*/ 949374 h 949374"/>
              <a:gd name="connsiteX3" fmla="*/ 0 w 1424062"/>
              <a:gd name="connsiteY3" fmla="*/ 949374 h 949374"/>
              <a:gd name="connsiteX4" fmla="*/ 0 w 1424062"/>
              <a:gd name="connsiteY4" fmla="*/ 0 h 9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62" h="949374">
                <a:moveTo>
                  <a:pt x="0" y="0"/>
                </a:moveTo>
                <a:lnTo>
                  <a:pt x="1424062" y="0"/>
                </a:lnTo>
                <a:lnTo>
                  <a:pt x="1424062" y="949374"/>
                </a:lnTo>
                <a:lnTo>
                  <a:pt x="0" y="949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400" dirty="0"/>
              <a:t>(Unternehmens-)Management</a:t>
            </a:r>
            <a:endParaRPr lang="de-AT" sz="1400" dirty="0"/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2406" y="6309320"/>
            <a:ext cx="321744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166046A0-AEEA-43F1-8443-7B100695F77A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5731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49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6280150" cy="1143000"/>
          </a:xfrm>
        </p:spPr>
        <p:txBody>
          <a:bodyPr/>
          <a:lstStyle/>
          <a:p>
            <a:pPr eaLnBrk="1" hangingPunct="1"/>
            <a:r>
              <a:rPr lang="de-DE" altLang="de-DE"/>
              <a:t>Beispiel: Informationssysteme im Lebensmitteleinzelhandel</a:t>
            </a:r>
          </a:p>
        </p:txBody>
      </p:sp>
      <p:sp>
        <p:nvSpPr>
          <p:cNvPr id="139268" name="Foliennummernplatzhalter 40"/>
          <p:cNvSpPr>
            <a:spLocks noGrp="1"/>
          </p:cNvSpPr>
          <p:nvPr>
            <p:ph type="sldNum" sz="quarter" idx="11"/>
          </p:nvPr>
        </p:nvSpPr>
        <p:spPr>
          <a:xfrm>
            <a:off x="7634288" y="6092825"/>
            <a:ext cx="1509712" cy="7651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DCF50BF-AF2E-438F-8099-F79304E1805E}" type="slidenum">
              <a:rPr lang="de-AT" smtClean="0">
                <a:solidFill>
                  <a:srgbClr val="FFFFFF"/>
                </a:solidFill>
              </a:rPr>
              <a:pPr eaLnBrk="1" hangingPunct="1">
                <a:defRPr/>
              </a:pPr>
              <a:t>9</a:t>
            </a:fld>
            <a:endParaRPr lang="de-AT">
              <a:solidFill>
                <a:srgbClr val="FFFFFF"/>
              </a:solidFill>
            </a:endParaRPr>
          </a:p>
        </p:txBody>
      </p:sp>
      <p:grpSp>
        <p:nvGrpSpPr>
          <p:cNvPr id="27652" name="Group 2"/>
          <p:cNvGrpSpPr>
            <a:grpSpLocks/>
          </p:cNvGrpSpPr>
          <p:nvPr/>
        </p:nvGrpSpPr>
        <p:grpSpPr bwMode="auto">
          <a:xfrm>
            <a:off x="6953250" y="3810000"/>
            <a:ext cx="128588" cy="1365250"/>
            <a:chOff x="4420" y="2400"/>
            <a:chExt cx="88" cy="860"/>
          </a:xfrm>
        </p:grpSpPr>
        <p:sp>
          <p:nvSpPr>
            <p:cNvPr id="27687" name="Line 3"/>
            <p:cNvSpPr>
              <a:spLocks noChangeShapeType="1"/>
            </p:cNvSpPr>
            <p:nvPr/>
          </p:nvSpPr>
          <p:spPr bwMode="auto">
            <a:xfrm>
              <a:off x="4464" y="2400"/>
              <a:ext cx="0" cy="82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7688" name="Rectangle 4"/>
            <p:cNvSpPr>
              <a:spLocks noChangeArrowheads="1"/>
            </p:cNvSpPr>
            <p:nvPr/>
          </p:nvSpPr>
          <p:spPr bwMode="auto">
            <a:xfrm>
              <a:off x="4420" y="3230"/>
              <a:ext cx="88" cy="3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Aft>
                  <a:spcPts val="600"/>
                </a:spcAft>
                <a:buClr>
                  <a:srgbClr val="53248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rgbClr val="457AA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rgbClr val="A991C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de-DE" altLang="de-D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27653" name="Object 8"/>
          <p:cNvGraphicFramePr>
            <a:graphicFrameLocks/>
          </p:cNvGraphicFramePr>
          <p:nvPr/>
        </p:nvGraphicFramePr>
        <p:xfrm>
          <a:off x="1047750" y="1571625"/>
          <a:ext cx="33639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ClipArt" r:id="rId4" imgW="3660550" imgH="1160206" progId="">
                  <p:embed/>
                </p:oleObj>
              </mc:Choice>
              <mc:Fallback>
                <p:oleObj name="ClipArt" r:id="rId4" imgW="3660550" imgH="116020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571625"/>
                        <a:ext cx="33639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230"/>
          <p:cNvGraphicFramePr>
            <a:graphicFrameLocks/>
          </p:cNvGraphicFramePr>
          <p:nvPr/>
        </p:nvGraphicFramePr>
        <p:xfrm>
          <a:off x="5191125" y="2071688"/>
          <a:ext cx="1830388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ClipArt" r:id="rId6" imgW="3661153" imgH="3565212" progId="">
                  <p:embed/>
                </p:oleObj>
              </mc:Choice>
              <mc:Fallback>
                <p:oleObj name="ClipArt" r:id="rId6" imgW="3661153" imgH="356521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2071688"/>
                        <a:ext cx="1830388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5" name="Group 231"/>
          <p:cNvGrpSpPr>
            <a:grpSpLocks/>
          </p:cNvGrpSpPr>
          <p:nvPr/>
        </p:nvGrpSpPr>
        <p:grpSpPr bwMode="auto">
          <a:xfrm>
            <a:off x="5054600" y="3352800"/>
            <a:ext cx="128588" cy="1746250"/>
            <a:chOff x="3124" y="2112"/>
            <a:chExt cx="88" cy="1100"/>
          </a:xfrm>
        </p:grpSpPr>
        <p:sp>
          <p:nvSpPr>
            <p:cNvPr id="27685" name="Line 232"/>
            <p:cNvSpPr>
              <a:spLocks noChangeShapeType="1"/>
            </p:cNvSpPr>
            <p:nvPr/>
          </p:nvSpPr>
          <p:spPr bwMode="auto">
            <a:xfrm>
              <a:off x="3168" y="2112"/>
              <a:ext cx="0" cy="105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7686" name="Rectangle 233"/>
            <p:cNvSpPr>
              <a:spLocks noChangeArrowheads="1"/>
            </p:cNvSpPr>
            <p:nvPr/>
          </p:nvSpPr>
          <p:spPr bwMode="auto">
            <a:xfrm>
              <a:off x="3124" y="317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Aft>
                  <a:spcPts val="600"/>
                </a:spcAft>
                <a:buClr>
                  <a:srgbClr val="53248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rgbClr val="457AA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rgbClr val="A991C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de-DE" altLang="de-D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27656" name="Object 234"/>
          <p:cNvGraphicFramePr>
            <a:graphicFrameLocks/>
          </p:cNvGraphicFramePr>
          <p:nvPr/>
        </p:nvGraphicFramePr>
        <p:xfrm>
          <a:off x="4691063" y="3429000"/>
          <a:ext cx="723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ClipArt" r:id="rId8" imgW="2617128" imgH="3660638" progId="">
                  <p:embed/>
                </p:oleObj>
              </mc:Choice>
              <mc:Fallback>
                <p:oleObj name="ClipArt" r:id="rId8" imgW="2617128" imgH="366063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3429000"/>
                        <a:ext cx="723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242"/>
          <p:cNvSpPr>
            <a:spLocks noChangeArrowheads="1"/>
          </p:cNvSpPr>
          <p:nvPr/>
        </p:nvSpPr>
        <p:spPr bwMode="auto">
          <a:xfrm>
            <a:off x="2179638" y="3308350"/>
            <a:ext cx="1160462" cy="523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Aft>
                <a:spcPts val="600"/>
              </a:spcAft>
              <a:buClr>
                <a:srgbClr val="53248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e-DE" altLang="de-DE" sz="2800">
                <a:solidFill>
                  <a:srgbClr val="000000"/>
                </a:solidFill>
                <a:latin typeface="Arial" charset="0"/>
              </a:rPr>
              <a:t>Filiale</a:t>
            </a:r>
          </a:p>
        </p:txBody>
      </p:sp>
      <p:sp>
        <p:nvSpPr>
          <p:cNvPr id="27658" name="Rectangle 243"/>
          <p:cNvSpPr>
            <a:spLocks noChangeArrowheads="1"/>
          </p:cNvSpPr>
          <p:nvPr/>
        </p:nvSpPr>
        <p:spPr bwMode="auto">
          <a:xfrm>
            <a:off x="4405313" y="1785938"/>
            <a:ext cx="1535112" cy="523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Aft>
                <a:spcPts val="600"/>
              </a:spcAft>
              <a:buClr>
                <a:srgbClr val="53248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e-DE" altLang="de-DE" sz="2800">
                <a:solidFill>
                  <a:srgbClr val="000000"/>
                </a:solidFill>
                <a:latin typeface="Arial" charset="0"/>
              </a:rPr>
              <a:t>Zentrale</a:t>
            </a:r>
          </a:p>
        </p:txBody>
      </p:sp>
      <p:sp>
        <p:nvSpPr>
          <p:cNvPr id="27659" name="Oval 10"/>
          <p:cNvSpPr>
            <a:spLocks noChangeArrowheads="1"/>
          </p:cNvSpPr>
          <p:nvPr/>
        </p:nvSpPr>
        <p:spPr bwMode="auto">
          <a:xfrm>
            <a:off x="1690688" y="5072063"/>
            <a:ext cx="6572250" cy="10001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rgbClr val="53248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rgbClr val="457AA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rgbClr val="A991C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7660" name="Object 11"/>
          <p:cNvGraphicFramePr>
            <a:graphicFrameLocks/>
          </p:cNvGraphicFramePr>
          <p:nvPr/>
        </p:nvGraphicFramePr>
        <p:xfrm>
          <a:off x="1762125" y="5286375"/>
          <a:ext cx="126047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CorelDRAW!" r:id="rId10" imgW="7047281" imgH="6954926" progId="">
                  <p:embed/>
                </p:oleObj>
              </mc:Choice>
              <mc:Fallback>
                <p:oleObj name="CorelDRAW!" r:id="rId10" imgW="7047281" imgH="695492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286375"/>
                        <a:ext cx="126047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2"/>
          <p:cNvGraphicFramePr>
            <a:graphicFrameLocks/>
          </p:cNvGraphicFramePr>
          <p:nvPr/>
        </p:nvGraphicFramePr>
        <p:xfrm>
          <a:off x="3619500" y="5214938"/>
          <a:ext cx="12176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CorelDRAW!" r:id="rId12" imgW="7047281" imgH="6954926" progId="">
                  <p:embed/>
                </p:oleObj>
              </mc:Choice>
              <mc:Fallback>
                <p:oleObj name="CorelDRAW!" r:id="rId12" imgW="7047281" imgH="695492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5214938"/>
                        <a:ext cx="121761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3"/>
          <p:cNvGraphicFramePr>
            <a:graphicFrameLocks/>
          </p:cNvGraphicFramePr>
          <p:nvPr/>
        </p:nvGraphicFramePr>
        <p:xfrm>
          <a:off x="5619750" y="5214938"/>
          <a:ext cx="11779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CorelDRAW!" r:id="rId13" imgW="7047281" imgH="6954926" progId="">
                  <p:embed/>
                </p:oleObj>
              </mc:Choice>
              <mc:Fallback>
                <p:oleObj name="CorelDRAW!" r:id="rId13" imgW="7047281" imgH="695492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214938"/>
                        <a:ext cx="11779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4"/>
          <p:cNvGraphicFramePr>
            <a:graphicFrameLocks/>
          </p:cNvGraphicFramePr>
          <p:nvPr/>
        </p:nvGraphicFramePr>
        <p:xfrm>
          <a:off x="7477125" y="5357813"/>
          <a:ext cx="1143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CorelDRAW!" r:id="rId14" imgW="7047281" imgH="6954926" progId="">
                  <p:embed/>
                </p:oleObj>
              </mc:Choice>
              <mc:Fallback>
                <p:oleObj name="CorelDRAW!" r:id="rId14" imgW="7047281" imgH="6954926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5" y="5357813"/>
                        <a:ext cx="1143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4" name="Group 129"/>
          <p:cNvGrpSpPr>
            <a:grpSpLocks/>
          </p:cNvGrpSpPr>
          <p:nvPr/>
        </p:nvGrpSpPr>
        <p:grpSpPr bwMode="auto">
          <a:xfrm>
            <a:off x="2274888" y="5980113"/>
            <a:ext cx="301625" cy="185737"/>
            <a:chOff x="1319" y="3812"/>
            <a:chExt cx="205" cy="117"/>
          </a:xfrm>
        </p:grpSpPr>
        <p:grpSp>
          <p:nvGrpSpPr>
            <p:cNvPr id="27670" name="Group 130"/>
            <p:cNvGrpSpPr>
              <a:grpSpLocks/>
            </p:cNvGrpSpPr>
            <p:nvPr/>
          </p:nvGrpSpPr>
          <p:grpSpPr bwMode="auto">
            <a:xfrm>
              <a:off x="1422" y="3868"/>
              <a:ext cx="102" cy="61"/>
              <a:chOff x="1422" y="3868"/>
              <a:chExt cx="102" cy="61"/>
            </a:xfrm>
          </p:grpSpPr>
          <p:sp>
            <p:nvSpPr>
              <p:cNvPr id="27678" name="Freeform 132"/>
              <p:cNvSpPr>
                <a:spLocks/>
              </p:cNvSpPr>
              <p:nvPr/>
            </p:nvSpPr>
            <p:spPr bwMode="auto">
              <a:xfrm>
                <a:off x="1452" y="3880"/>
                <a:ext cx="61" cy="17"/>
              </a:xfrm>
              <a:custGeom>
                <a:avLst/>
                <a:gdLst>
                  <a:gd name="T0" fmla="*/ 60 w 61"/>
                  <a:gd name="T1" fmla="*/ 16 h 17"/>
                  <a:gd name="T2" fmla="*/ 50 w 61"/>
                  <a:gd name="T3" fmla="*/ 12 h 17"/>
                  <a:gd name="T4" fmla="*/ 41 w 61"/>
                  <a:gd name="T5" fmla="*/ 9 h 17"/>
                  <a:gd name="T6" fmla="*/ 31 w 61"/>
                  <a:gd name="T7" fmla="*/ 6 h 17"/>
                  <a:gd name="T8" fmla="*/ 23 w 61"/>
                  <a:gd name="T9" fmla="*/ 2 h 17"/>
                  <a:gd name="T10" fmla="*/ 10 w 61"/>
                  <a:gd name="T11" fmla="*/ 5 h 17"/>
                  <a:gd name="T12" fmla="*/ 0 w 61"/>
                  <a:gd name="T13" fmla="*/ 6 h 17"/>
                  <a:gd name="T14" fmla="*/ 13 w 61"/>
                  <a:gd name="T15" fmla="*/ 2 h 17"/>
                  <a:gd name="T16" fmla="*/ 26 w 61"/>
                  <a:gd name="T17" fmla="*/ 0 h 17"/>
                  <a:gd name="T18" fmla="*/ 41 w 61"/>
                  <a:gd name="T19" fmla="*/ 8 h 17"/>
                  <a:gd name="T20" fmla="*/ 50 w 61"/>
                  <a:gd name="T21" fmla="*/ 9 h 17"/>
                  <a:gd name="T22" fmla="*/ 59 w 61"/>
                  <a:gd name="T23" fmla="*/ 14 h 17"/>
                  <a:gd name="T24" fmla="*/ 60 w 61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7"/>
                  <a:gd name="T41" fmla="*/ 61 w 6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7">
                    <a:moveTo>
                      <a:pt x="60" y="16"/>
                    </a:moveTo>
                    <a:lnTo>
                      <a:pt x="50" y="12"/>
                    </a:lnTo>
                    <a:lnTo>
                      <a:pt x="41" y="9"/>
                    </a:lnTo>
                    <a:lnTo>
                      <a:pt x="31" y="6"/>
                    </a:lnTo>
                    <a:lnTo>
                      <a:pt x="23" y="2"/>
                    </a:lnTo>
                    <a:lnTo>
                      <a:pt x="10" y="5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6" y="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9" y="14"/>
                    </a:lnTo>
                    <a:lnTo>
                      <a:pt x="60" y="16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79" name="Freeform 133"/>
              <p:cNvSpPr>
                <a:spLocks/>
              </p:cNvSpPr>
              <p:nvPr/>
            </p:nvSpPr>
            <p:spPr bwMode="auto">
              <a:xfrm>
                <a:off x="1430" y="3868"/>
                <a:ext cx="51" cy="17"/>
              </a:xfrm>
              <a:custGeom>
                <a:avLst/>
                <a:gdLst>
                  <a:gd name="T0" fmla="*/ 35 w 51"/>
                  <a:gd name="T1" fmla="*/ 0 h 17"/>
                  <a:gd name="T2" fmla="*/ 42 w 51"/>
                  <a:gd name="T3" fmla="*/ 0 h 17"/>
                  <a:gd name="T4" fmla="*/ 50 w 51"/>
                  <a:gd name="T5" fmla="*/ 4 h 17"/>
                  <a:gd name="T6" fmla="*/ 45 w 51"/>
                  <a:gd name="T7" fmla="*/ 4 h 17"/>
                  <a:gd name="T8" fmla="*/ 37 w 51"/>
                  <a:gd name="T9" fmla="*/ 0 h 17"/>
                  <a:gd name="T10" fmla="*/ 21 w 51"/>
                  <a:gd name="T11" fmla="*/ 10 h 17"/>
                  <a:gd name="T12" fmla="*/ 11 w 51"/>
                  <a:gd name="T13" fmla="*/ 14 h 17"/>
                  <a:gd name="T14" fmla="*/ 2 w 51"/>
                  <a:gd name="T15" fmla="*/ 16 h 17"/>
                  <a:gd name="T16" fmla="*/ 0 w 51"/>
                  <a:gd name="T17" fmla="*/ 14 h 17"/>
                  <a:gd name="T18" fmla="*/ 11 w 51"/>
                  <a:gd name="T19" fmla="*/ 10 h 17"/>
                  <a:gd name="T20" fmla="*/ 24 w 51"/>
                  <a:gd name="T21" fmla="*/ 4 h 17"/>
                  <a:gd name="T22" fmla="*/ 35 w 51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17"/>
                  <a:gd name="T38" fmla="*/ 51 w 51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17">
                    <a:moveTo>
                      <a:pt x="35" y="0"/>
                    </a:moveTo>
                    <a:lnTo>
                      <a:pt x="42" y="0"/>
                    </a:lnTo>
                    <a:lnTo>
                      <a:pt x="50" y="4"/>
                    </a:lnTo>
                    <a:lnTo>
                      <a:pt x="45" y="4"/>
                    </a:lnTo>
                    <a:lnTo>
                      <a:pt x="37" y="0"/>
                    </a:lnTo>
                    <a:lnTo>
                      <a:pt x="21" y="10"/>
                    </a:lnTo>
                    <a:lnTo>
                      <a:pt x="11" y="14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11" y="10"/>
                    </a:lnTo>
                    <a:lnTo>
                      <a:pt x="24" y="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80" name="Freeform 134"/>
              <p:cNvSpPr>
                <a:spLocks/>
              </p:cNvSpPr>
              <p:nvPr/>
            </p:nvSpPr>
            <p:spPr bwMode="auto">
              <a:xfrm>
                <a:off x="1449" y="3897"/>
                <a:ext cx="22" cy="17"/>
              </a:xfrm>
              <a:custGeom>
                <a:avLst/>
                <a:gdLst>
                  <a:gd name="T0" fmla="*/ 21 w 22"/>
                  <a:gd name="T1" fmla="*/ 6 h 17"/>
                  <a:gd name="T2" fmla="*/ 19 w 22"/>
                  <a:gd name="T3" fmla="*/ 16 h 17"/>
                  <a:gd name="T4" fmla="*/ 12 w 22"/>
                  <a:gd name="T5" fmla="*/ 12 h 17"/>
                  <a:gd name="T6" fmla="*/ 3 w 22"/>
                  <a:gd name="T7" fmla="*/ 12 h 17"/>
                  <a:gd name="T8" fmla="*/ 0 w 22"/>
                  <a:gd name="T9" fmla="*/ 0 h 17"/>
                  <a:gd name="T10" fmla="*/ 7 w 22"/>
                  <a:gd name="T11" fmla="*/ 3 h 17"/>
                  <a:gd name="T12" fmla="*/ 21 w 22"/>
                  <a:gd name="T13" fmla="*/ 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7"/>
                  <a:gd name="T23" fmla="*/ 22 w 22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7">
                    <a:moveTo>
                      <a:pt x="21" y="6"/>
                    </a:moveTo>
                    <a:lnTo>
                      <a:pt x="19" y="16"/>
                    </a:lnTo>
                    <a:lnTo>
                      <a:pt x="12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21" y="6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81" name="Freeform 135"/>
              <p:cNvSpPr>
                <a:spLocks/>
              </p:cNvSpPr>
              <p:nvPr/>
            </p:nvSpPr>
            <p:spPr bwMode="auto">
              <a:xfrm>
                <a:off x="1494" y="391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4 w 17"/>
                  <a:gd name="T3" fmla="*/ 8 h 17"/>
                  <a:gd name="T4" fmla="*/ 16 w 17"/>
                  <a:gd name="T5" fmla="*/ 16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4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82" name="Freeform 136"/>
              <p:cNvSpPr>
                <a:spLocks/>
              </p:cNvSpPr>
              <p:nvPr/>
            </p:nvSpPr>
            <p:spPr bwMode="auto">
              <a:xfrm>
                <a:off x="1422" y="3887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2 w 17"/>
                  <a:gd name="T3" fmla="*/ 4 h 17"/>
                  <a:gd name="T4" fmla="*/ 12 w 17"/>
                  <a:gd name="T5" fmla="*/ 9 h 17"/>
                  <a:gd name="T6" fmla="*/ 0 w 17"/>
                  <a:gd name="T7" fmla="*/ 16 h 17"/>
                  <a:gd name="T8" fmla="*/ 16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12" y="4"/>
                    </a:lnTo>
                    <a:lnTo>
                      <a:pt x="12" y="9"/>
                    </a:lnTo>
                    <a:lnTo>
                      <a:pt x="0" y="1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83" name="Freeform 137"/>
              <p:cNvSpPr>
                <a:spLocks/>
              </p:cNvSpPr>
              <p:nvPr/>
            </p:nvSpPr>
            <p:spPr bwMode="auto">
              <a:xfrm>
                <a:off x="1439" y="3904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6 h 17"/>
                  <a:gd name="T4" fmla="*/ 16 w 17"/>
                  <a:gd name="T5" fmla="*/ 16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0" y="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84" name="Freeform 138"/>
              <p:cNvSpPr>
                <a:spLocks/>
              </p:cNvSpPr>
              <p:nvPr/>
            </p:nvSpPr>
            <p:spPr bwMode="auto">
              <a:xfrm>
                <a:off x="1507" y="3895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6 w 17"/>
                  <a:gd name="T3" fmla="*/ 16 h 17"/>
                  <a:gd name="T4" fmla="*/ 2 w 17"/>
                  <a:gd name="T5" fmla="*/ 8 h 17"/>
                  <a:gd name="T6" fmla="*/ 2 w 17"/>
                  <a:gd name="T7" fmla="*/ 0 h 17"/>
                  <a:gd name="T8" fmla="*/ 0 w 17"/>
                  <a:gd name="T9" fmla="*/ 8 h 17"/>
                  <a:gd name="T10" fmla="*/ 4 w 17"/>
                  <a:gd name="T11" fmla="*/ 16 h 17"/>
                  <a:gd name="T12" fmla="*/ 16 w 17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16" y="16"/>
                    </a:moveTo>
                    <a:lnTo>
                      <a:pt x="6" y="16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  <p:grpSp>
          <p:nvGrpSpPr>
            <p:cNvPr id="27671" name="Group 139"/>
            <p:cNvGrpSpPr>
              <a:grpSpLocks/>
            </p:cNvGrpSpPr>
            <p:nvPr/>
          </p:nvGrpSpPr>
          <p:grpSpPr bwMode="auto">
            <a:xfrm>
              <a:off x="1319" y="3812"/>
              <a:ext cx="170" cy="71"/>
              <a:chOff x="1319" y="3812"/>
              <a:chExt cx="170" cy="71"/>
            </a:xfrm>
          </p:grpSpPr>
          <p:sp>
            <p:nvSpPr>
              <p:cNvPr id="27672" name="Freeform 141"/>
              <p:cNvSpPr>
                <a:spLocks/>
              </p:cNvSpPr>
              <p:nvPr/>
            </p:nvSpPr>
            <p:spPr bwMode="auto">
              <a:xfrm>
                <a:off x="1446" y="3816"/>
                <a:ext cx="30" cy="17"/>
              </a:xfrm>
              <a:custGeom>
                <a:avLst/>
                <a:gdLst>
                  <a:gd name="T0" fmla="*/ 29 w 30"/>
                  <a:gd name="T1" fmla="*/ 14 h 17"/>
                  <a:gd name="T2" fmla="*/ 26 w 30"/>
                  <a:gd name="T3" fmla="*/ 16 h 17"/>
                  <a:gd name="T4" fmla="*/ 22 w 30"/>
                  <a:gd name="T5" fmla="*/ 10 h 17"/>
                  <a:gd name="T6" fmla="*/ 16 w 30"/>
                  <a:gd name="T7" fmla="*/ 7 h 17"/>
                  <a:gd name="T8" fmla="*/ 14 w 30"/>
                  <a:gd name="T9" fmla="*/ 4 h 17"/>
                  <a:gd name="T10" fmla="*/ 11 w 30"/>
                  <a:gd name="T11" fmla="*/ 2 h 17"/>
                  <a:gd name="T12" fmla="*/ 5 w 30"/>
                  <a:gd name="T13" fmla="*/ 1 h 17"/>
                  <a:gd name="T14" fmla="*/ 0 w 30"/>
                  <a:gd name="T15" fmla="*/ 0 h 17"/>
                  <a:gd name="T16" fmla="*/ 7 w 30"/>
                  <a:gd name="T17" fmla="*/ 0 h 17"/>
                  <a:gd name="T18" fmla="*/ 13 w 30"/>
                  <a:gd name="T19" fmla="*/ 1 h 17"/>
                  <a:gd name="T20" fmla="*/ 16 w 30"/>
                  <a:gd name="T21" fmla="*/ 2 h 17"/>
                  <a:gd name="T22" fmla="*/ 19 w 30"/>
                  <a:gd name="T23" fmla="*/ 7 h 17"/>
                  <a:gd name="T24" fmla="*/ 29 w 30"/>
                  <a:gd name="T25" fmla="*/ 1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17"/>
                  <a:gd name="T41" fmla="*/ 30 w 30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17">
                    <a:moveTo>
                      <a:pt x="29" y="14"/>
                    </a:moveTo>
                    <a:lnTo>
                      <a:pt x="26" y="16"/>
                    </a:lnTo>
                    <a:lnTo>
                      <a:pt x="22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9" y="7"/>
                    </a:lnTo>
                    <a:lnTo>
                      <a:pt x="29" y="14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73" name="Freeform 142"/>
              <p:cNvSpPr>
                <a:spLocks/>
              </p:cNvSpPr>
              <p:nvPr/>
            </p:nvSpPr>
            <p:spPr bwMode="auto">
              <a:xfrm>
                <a:off x="1319" y="386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1 w 17"/>
                  <a:gd name="T3" fmla="*/ 7 h 17"/>
                  <a:gd name="T4" fmla="*/ 16 w 17"/>
                  <a:gd name="T5" fmla="*/ 16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11" y="7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74" name="Freeform 143"/>
              <p:cNvSpPr>
                <a:spLocks/>
              </p:cNvSpPr>
              <p:nvPr/>
            </p:nvSpPr>
            <p:spPr bwMode="auto">
              <a:xfrm>
                <a:off x="1397" y="3812"/>
                <a:ext cx="45" cy="17"/>
              </a:xfrm>
              <a:custGeom>
                <a:avLst/>
                <a:gdLst>
                  <a:gd name="T0" fmla="*/ 44 w 45"/>
                  <a:gd name="T1" fmla="*/ 5 h 17"/>
                  <a:gd name="T2" fmla="*/ 30 w 45"/>
                  <a:gd name="T3" fmla="*/ 3 h 17"/>
                  <a:gd name="T4" fmla="*/ 24 w 45"/>
                  <a:gd name="T5" fmla="*/ 0 h 17"/>
                  <a:gd name="T6" fmla="*/ 19 w 45"/>
                  <a:gd name="T7" fmla="*/ 1 h 17"/>
                  <a:gd name="T8" fmla="*/ 16 w 45"/>
                  <a:gd name="T9" fmla="*/ 5 h 17"/>
                  <a:gd name="T10" fmla="*/ 13 w 45"/>
                  <a:gd name="T11" fmla="*/ 7 h 17"/>
                  <a:gd name="T12" fmla="*/ 6 w 45"/>
                  <a:gd name="T13" fmla="*/ 12 h 17"/>
                  <a:gd name="T14" fmla="*/ 0 w 45"/>
                  <a:gd name="T15" fmla="*/ 12 h 17"/>
                  <a:gd name="T16" fmla="*/ 4 w 45"/>
                  <a:gd name="T17" fmla="*/ 16 h 17"/>
                  <a:gd name="T18" fmla="*/ 12 w 45"/>
                  <a:gd name="T19" fmla="*/ 12 h 17"/>
                  <a:gd name="T20" fmla="*/ 18 w 45"/>
                  <a:gd name="T21" fmla="*/ 5 h 17"/>
                  <a:gd name="T22" fmla="*/ 22 w 45"/>
                  <a:gd name="T23" fmla="*/ 3 h 17"/>
                  <a:gd name="T24" fmla="*/ 26 w 45"/>
                  <a:gd name="T25" fmla="*/ 3 h 17"/>
                  <a:gd name="T26" fmla="*/ 32 w 45"/>
                  <a:gd name="T27" fmla="*/ 5 h 17"/>
                  <a:gd name="T28" fmla="*/ 44 w 45"/>
                  <a:gd name="T29" fmla="*/ 5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17"/>
                  <a:gd name="T47" fmla="*/ 45 w 4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17">
                    <a:moveTo>
                      <a:pt x="44" y="5"/>
                    </a:moveTo>
                    <a:lnTo>
                      <a:pt x="30" y="3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12" y="12"/>
                    </a:lnTo>
                    <a:lnTo>
                      <a:pt x="18" y="5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4" y="5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75" name="Freeform 144"/>
              <p:cNvSpPr>
                <a:spLocks/>
              </p:cNvSpPr>
              <p:nvPr/>
            </p:nvSpPr>
            <p:spPr bwMode="auto">
              <a:xfrm>
                <a:off x="1422" y="385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0 w 17"/>
                  <a:gd name="T3" fmla="*/ 8 h 17"/>
                  <a:gd name="T4" fmla="*/ 16 w 17"/>
                  <a:gd name="T5" fmla="*/ 16 h 17"/>
                  <a:gd name="T6" fmla="*/ 16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16" y="0"/>
                    </a:moveTo>
                    <a:lnTo>
                      <a:pt x="0" y="8"/>
                    </a:lnTo>
                    <a:lnTo>
                      <a:pt x="16" y="1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76" name="Freeform 145"/>
              <p:cNvSpPr>
                <a:spLocks/>
              </p:cNvSpPr>
              <p:nvPr/>
            </p:nvSpPr>
            <p:spPr bwMode="auto">
              <a:xfrm>
                <a:off x="1464" y="3826"/>
                <a:ext cx="17" cy="17"/>
              </a:xfrm>
              <a:custGeom>
                <a:avLst/>
                <a:gdLst>
                  <a:gd name="T0" fmla="*/ 13 w 17"/>
                  <a:gd name="T1" fmla="*/ 16 h 17"/>
                  <a:gd name="T2" fmla="*/ 16 w 17"/>
                  <a:gd name="T3" fmla="*/ 12 h 17"/>
                  <a:gd name="T4" fmla="*/ 8 w 17"/>
                  <a:gd name="T5" fmla="*/ 8 h 17"/>
                  <a:gd name="T6" fmla="*/ 0 w 17"/>
                  <a:gd name="T7" fmla="*/ 0 h 17"/>
                  <a:gd name="T8" fmla="*/ 13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3" y="16"/>
                    </a:moveTo>
                    <a:lnTo>
                      <a:pt x="16" y="1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3" y="16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677" name="Freeform 146"/>
              <p:cNvSpPr>
                <a:spLocks/>
              </p:cNvSpPr>
              <p:nvPr/>
            </p:nvSpPr>
            <p:spPr bwMode="auto">
              <a:xfrm>
                <a:off x="1472" y="382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10 h 17"/>
                  <a:gd name="T4" fmla="*/ 5 w 17"/>
                  <a:gd name="T5" fmla="*/ 5 h 17"/>
                  <a:gd name="T6" fmla="*/ 0 w 17"/>
                  <a:gd name="T7" fmla="*/ 0 h 17"/>
                  <a:gd name="T8" fmla="*/ 5 w 17"/>
                  <a:gd name="T9" fmla="*/ 10 h 17"/>
                  <a:gd name="T10" fmla="*/ 16 w 17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6" y="16"/>
                    </a:moveTo>
                    <a:lnTo>
                      <a:pt x="16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</p:grpSp>
      <p:pic>
        <p:nvPicPr>
          <p:cNvPr id="27665" name="Picture 337" descr="C:\Users\admin\AppData\Local\Microsoft\Windows\Temporary Internet Files\Content.IE5\GIAV9I6G\MPj04089480000[1]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859088"/>
            <a:ext cx="14065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49" descr="C:\Users\admin\AppData\Local\Microsoft\Windows\Temporary Internet Files\Content.IE5\1P5CR0OP\MPj04304910000[1]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214688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56" descr="C:\Users\admin\AppData\Local\Microsoft\Windows\Temporary Internet Files\Content.IE5\0IKAVDW4\MPj04095070000[1]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000250"/>
            <a:ext cx="1900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68" name="Object 358"/>
          <p:cNvGraphicFramePr>
            <a:graphicFrameLocks/>
          </p:cNvGraphicFramePr>
          <p:nvPr/>
        </p:nvGraphicFramePr>
        <p:xfrm>
          <a:off x="8072438" y="2214563"/>
          <a:ext cx="5715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ClipArt" r:id="rId18" imgW="3517751" imgH="3657600" progId="">
                  <p:embed/>
                </p:oleObj>
              </mc:Choice>
              <mc:Fallback>
                <p:oleObj name="ClipArt" r:id="rId18" imgW="3517751" imgH="3657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2214563"/>
                        <a:ext cx="5715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9" name="Picture 367" descr="C:\Users\admin\AppData\Local\Microsoft\Windows\Temporary Internet Files\Content.IE5\GIAV9I6G\MPj04387180000[1]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840163"/>
            <a:ext cx="1428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8378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WI_Vorlage_4zu3_v8">
  <a:themeElements>
    <a:clrScheme name="WI">
      <a:dk1>
        <a:srgbClr val="676767"/>
      </a:dk1>
      <a:lt1>
        <a:srgbClr val="FFFFFF"/>
      </a:lt1>
      <a:dk2>
        <a:srgbClr val="555555"/>
      </a:dk2>
      <a:lt2>
        <a:srgbClr val="FFFFFF"/>
      </a:lt2>
      <a:accent1>
        <a:srgbClr val="E0141D"/>
      </a:accent1>
      <a:accent2>
        <a:srgbClr val="555555"/>
      </a:accent2>
      <a:accent3>
        <a:srgbClr val="990E15"/>
      </a:accent3>
      <a:accent4>
        <a:srgbClr val="E8656C"/>
      </a:accent4>
      <a:accent5>
        <a:srgbClr val="A5A5A5"/>
      </a:accent5>
      <a:accent6>
        <a:srgbClr val="B18686"/>
      </a:accent6>
      <a:hlink>
        <a:srgbClr val="E0141D"/>
      </a:hlink>
      <a:folHlink>
        <a:srgbClr val="B01018"/>
      </a:folHlink>
    </a:clrScheme>
    <a:fontScheme name="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_Vorlage_4zu3_v7.potx" id="{CF02AF2D-00A4-4E46-84EB-8AE153ED4510}" vid="{1AD9151D-B291-4C8E-BCCF-DCBACD43EAB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Präsentationsvorlage Lehrbuch Wirtschaftsinformatik</Beschreibung>
    <TaxCatchAll xmlns="08b0a3ee-3d2a-451c-9a1a-7e5d5b0c9c77">
      <Value>1028</Value>
      <Value>403</Value>
      <Value>266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I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  <TermInfo xmlns="http://schemas.microsoft.com/office/infopath/2007/PartnerControls">
          <TermName xmlns="http://schemas.microsoft.com/office/infopath/2007/PartnerControls">WI Vorlagen</TermName>
          <TermId xmlns="http://schemas.microsoft.com/office/infopath/2007/PartnerControls">e1b88cb0-f013-4860-af99-230b47ac7aa3</TermId>
        </TermInfo>
      </Terms>
    </WI_x0020_ThemaTaxHTField0>
    <Format xmlns="dde413db-0745-4f3a-8dca-564dc7ff6f7d">Office 2007-2013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" ma:contentTypeDescription="Ein neues Dokument erstellen." ma:contentTypeScope="" ma:versionID="56a202e342b9825a521d0a73bddb42a5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c47649163558c2aaf3618006cf8e2b88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I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I_x0020_ThemaTaxHTField0" ma:index="9" nillable="true" ma:taxonomy="true" ma:internalName="WI_x0020_ThemaTaxHTField0" ma:taxonomyFieldName="WI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readOnly="false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F3FE6-5535-45F8-988A-2451F5ADB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D35602-AB0F-4759-BFBC-B3BF3A8302A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1a8d9a65-8471-4209-a900-f8e11db75e0a"/>
    <ds:schemaRef ds:uri="http://schemas.microsoft.com/office/infopath/2007/PartnerControls"/>
    <ds:schemaRef ds:uri="http://schemas.openxmlformats.org/package/2006/metadata/core-properties"/>
    <ds:schemaRef ds:uri="dde413db-0745-4f3a-8dca-564dc7ff6f7d"/>
    <ds:schemaRef ds:uri="08b0a3ee-3d2a-451c-9a1a-7e5d5b0c9c7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E7C46F-7B69-4507-85C5-2EC18B949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WI_Vorlage_4zu3_v8</Template>
  <TotalTime>1</TotalTime>
  <Words>1728</Words>
  <Application>Microsoft Macintosh PowerPoint</Application>
  <PresentationFormat>On-screen Show (4:3)</PresentationFormat>
  <Paragraphs>477</Paragraphs>
  <Slides>45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WI_Vorlage_4zu3_v8</vt:lpstr>
      <vt:lpstr>ClipArt</vt:lpstr>
      <vt:lpstr>CorelDRAW!</vt:lpstr>
      <vt:lpstr>CorelPhotoPaint.Image.10</vt:lpstr>
      <vt:lpstr>Foliensatz Wirtschaftsinformatik</vt:lpstr>
      <vt:lpstr>PowerPoint Presentation</vt:lpstr>
      <vt:lpstr>Kapitel 1</vt:lpstr>
      <vt:lpstr>Grundlegende Begriffe</vt:lpstr>
      <vt:lpstr>Grundlegende Begriffe</vt:lpstr>
      <vt:lpstr>Was ist  „WI-Wissen“?</vt:lpstr>
      <vt:lpstr>IS-Entwicklung ist mehr als nur  Software-Entwicklung !</vt:lpstr>
      <vt:lpstr>Aspekte von Informationssystemen</vt:lpstr>
      <vt:lpstr>Beispiel: Informationssysteme im Lebensmitteleinzelhandel</vt:lpstr>
      <vt:lpstr>Warum soll sich ein Studierender der Wirtschaftswissenschaften mit IT auseinandersetzen?</vt:lpstr>
      <vt:lpstr>ÜA: Welche der folgenden Aussagen sind richtig?</vt:lpstr>
      <vt:lpstr>Wiederholungs-/Diskussionsfragen zu Kapitel 1</vt:lpstr>
      <vt:lpstr>Was ist ein Informationssystem?</vt:lpstr>
      <vt:lpstr>Komplexes System mit Subsystemen</vt:lpstr>
      <vt:lpstr>Manuelle und automatisierte Subsysteme</vt:lpstr>
      <vt:lpstr>Was ist ein Informationssystem?</vt:lpstr>
      <vt:lpstr>Integration interner IS</vt:lpstr>
      <vt:lpstr>Integration von Marktpartnern durch außenwirksame Informationssysteme</vt:lpstr>
      <vt:lpstr>Außenwirksame Informationssysteme</vt:lpstr>
      <vt:lpstr>Informationssysteme dienen zur Abbildung der Realität </vt:lpstr>
      <vt:lpstr>Ziele der Informationsverarbeitung</vt:lpstr>
      <vt:lpstr>Typische IS-Schichten</vt:lpstr>
      <vt:lpstr>Computerzeitalter</vt:lpstr>
      <vt:lpstr>Trends der Informationsverarbeitung</vt:lpstr>
      <vt:lpstr>Technologie-getriebene Megatrends</vt:lpstr>
      <vt:lpstr>Was bewirken IT-Innovationen für heutige Unternehmen</vt:lpstr>
      <vt:lpstr>Historische Bilder</vt:lpstr>
      <vt:lpstr>PowerPoint Presentation</vt:lpstr>
      <vt:lpstr>Zukunft der persönlichen  Info-Hilfsmittel?</vt:lpstr>
      <vt:lpstr>Selbstfahrende Autos  (engl.: autonomous driving)</vt:lpstr>
      <vt:lpstr>Zukunft der persönlichen  Info-Hilfsmittel?</vt:lpstr>
      <vt:lpstr>Zukunft der persönlichen  Info-Hilfsmittel?</vt:lpstr>
      <vt:lpstr>Zukunft der persönlichen Info-Hilfsmittel?</vt:lpstr>
      <vt:lpstr>Zukunft der persönlichen Info-Hilfsmittel?</vt:lpstr>
      <vt:lpstr>Trillion Sensor Vision (Janus Bryzek, Fairchild 2013)</vt:lpstr>
      <vt:lpstr>Wechselwirkung zwischen IT und Gesellschaft</vt:lpstr>
      <vt:lpstr>Informationssystem aus der Sicht eines Betriebs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Wiederholungs-/Diskussionsfragen zu Kapitel 1</vt:lpstr>
      <vt:lpstr>Wiederholungs-/Diskussionsfragen zu Kapitel 1</vt:lpstr>
      <vt:lpstr>Wiederholungs-/Diskussionsfragen zu Kapitel 1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</dc:creator>
  <cp:lastModifiedBy>Gustaf Neumann</cp:lastModifiedBy>
  <cp:revision>32</cp:revision>
  <dcterms:created xsi:type="dcterms:W3CDTF">2015-05-20T08:39:16Z</dcterms:created>
  <dcterms:modified xsi:type="dcterms:W3CDTF">2018-10-07T18:06:44Z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Order">
    <vt:r8>23200</vt:r8>
  </property>
  <property fmtid="{D5CDD505-2E9C-101B-9397-08002B2CF9AE}" pid="4" name="WI Thema">
    <vt:lpwstr>403;#Corporate Design|19895bcd-b158-45ae-ab7b-f5ca217dfcec;#1028;#WI Vorlagen|e1b88cb0-f013-4860-af99-230b47ac7aa3</vt:lpwstr>
  </property>
  <property fmtid="{D5CDD505-2E9C-101B-9397-08002B2CF9AE}" pid="5" name="Dokumentenart">
    <vt:lpwstr>266;#Vorlagen|17fc50ed-8ad1-47be-ab12-04243fd74ddb</vt:lpwstr>
  </property>
</Properties>
</file>